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87" r:id="rId2"/>
    <p:sldId id="289" r:id="rId3"/>
    <p:sldId id="258" r:id="rId4"/>
    <p:sldId id="288" r:id="rId5"/>
    <p:sldId id="293" r:id="rId6"/>
    <p:sldId id="325" r:id="rId7"/>
    <p:sldId id="310" r:id="rId8"/>
    <p:sldId id="304" r:id="rId9"/>
    <p:sldId id="294" r:id="rId10"/>
    <p:sldId id="312" r:id="rId11"/>
    <p:sldId id="311" r:id="rId12"/>
    <p:sldId id="314" r:id="rId13"/>
    <p:sldId id="313" r:id="rId14"/>
    <p:sldId id="315" r:id="rId15"/>
    <p:sldId id="316" r:id="rId16"/>
    <p:sldId id="317" r:id="rId17"/>
    <p:sldId id="318" r:id="rId18"/>
    <p:sldId id="319" r:id="rId19"/>
    <p:sldId id="320" r:id="rId20"/>
    <p:sldId id="321" r:id="rId21"/>
    <p:sldId id="322" r:id="rId22"/>
    <p:sldId id="323" r:id="rId23"/>
    <p:sldId id="324" r:id="rId24"/>
    <p:sldId id="292" r:id="rId25"/>
    <p:sldId id="326" r:id="rId26"/>
    <p:sldId id="327" r:id="rId27"/>
    <p:sldId id="328" r:id="rId28"/>
    <p:sldId id="329" r:id="rId29"/>
    <p:sldId id="330" r:id="rId30"/>
    <p:sldId id="309" r:id="rId31"/>
    <p:sldId id="331" r:id="rId32"/>
    <p:sldId id="305" r:id="rId33"/>
    <p:sldId id="300" r:id="rId34"/>
    <p:sldId id="301" r:id="rId35"/>
    <p:sldId id="299" r:id="rId36"/>
    <p:sldId id="302" r:id="rId37"/>
    <p:sldId id="303"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6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020" y="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5A9469-2B11-4A42-97FA-044F8835B881}" type="datetimeFigureOut">
              <a:rPr lang="en-US" smtClean="0"/>
              <a:pPr/>
              <a:t>10/9/2017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1BD25D-E9F1-4F45-A954-BC4A91AC54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1BD25D-E9F1-4F45-A954-BC4A91AC54E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contents of this slide is obvious.  I would show this to the Warrensburg Noon Rotary Club to show the contribution that the club is making and to illustrate that the PWP 2016 is a cooperative effort between several rotary clubs in Missouri and the Rotary  Club of Panama City.</a:t>
            </a:r>
            <a:endParaRPr lang="en-US" dirty="0"/>
          </a:p>
        </p:txBody>
      </p:sp>
      <p:sp>
        <p:nvSpPr>
          <p:cNvPr id="4" name="Slide Number Placeholder 3"/>
          <p:cNvSpPr>
            <a:spLocks noGrp="1"/>
          </p:cNvSpPr>
          <p:nvPr>
            <p:ph type="sldNum" sz="quarter" idx="10"/>
          </p:nvPr>
        </p:nvSpPr>
        <p:spPr/>
        <p:txBody>
          <a:bodyPr/>
          <a:lstStyle/>
          <a:p>
            <a:fld id="{8D1BD25D-E9F1-4F45-A954-BC4A91AC54E9}" type="slidenum">
              <a:rPr lang="en-US" smtClean="0"/>
              <a:pPr/>
              <a:t>33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contents of this slide is obvious.  It show how the grant funds, if approved, might be spent.</a:t>
            </a:r>
            <a:endParaRPr lang="en-US" dirty="0"/>
          </a:p>
        </p:txBody>
      </p:sp>
      <p:sp>
        <p:nvSpPr>
          <p:cNvPr id="4" name="Slide Number Placeholder 3"/>
          <p:cNvSpPr>
            <a:spLocks noGrp="1"/>
          </p:cNvSpPr>
          <p:nvPr>
            <p:ph type="sldNum" sz="quarter" idx="10"/>
          </p:nvPr>
        </p:nvSpPr>
        <p:spPr/>
        <p:txBody>
          <a:bodyPr/>
          <a:lstStyle/>
          <a:p>
            <a:fld id="{8D1BD25D-E9F1-4F45-A954-BC4A91AC54E9}" type="slidenum">
              <a:rPr lang="en-US" smtClean="0"/>
              <a:pPr/>
              <a:t>34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illustrate the LifeStraw</a:t>
            </a:r>
            <a:r>
              <a:rPr lang="en-US" baseline="0" dirty="0"/>
              <a:t> Community Filtration System that is proposed for use in the PWP for 2016.  </a:t>
            </a:r>
            <a:endParaRPr lang="en-US" dirty="0"/>
          </a:p>
        </p:txBody>
      </p:sp>
      <p:sp>
        <p:nvSpPr>
          <p:cNvPr id="4" name="Slide Number Placeholder 3"/>
          <p:cNvSpPr>
            <a:spLocks noGrp="1"/>
          </p:cNvSpPr>
          <p:nvPr>
            <p:ph type="sldNum" sz="quarter" idx="10"/>
          </p:nvPr>
        </p:nvSpPr>
        <p:spPr/>
        <p:txBody>
          <a:bodyPr/>
          <a:lstStyle/>
          <a:p>
            <a:fld id="{8D1BD25D-E9F1-4F45-A954-BC4A91AC54E9}" type="slidenum">
              <a:rPr lang="en-US" smtClean="0"/>
              <a:pPr/>
              <a:t>35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slides</a:t>
            </a:r>
            <a:r>
              <a:rPr lang="en-US" baseline="0" dirty="0"/>
              <a:t> illustrates why the LifeStraw Community Filtration System was chosen.  This system has the efficacy to remove those “critter” that cause stomach and intestinal diseases.</a:t>
            </a:r>
            <a:endParaRPr lang="en-US" dirty="0"/>
          </a:p>
        </p:txBody>
      </p:sp>
      <p:sp>
        <p:nvSpPr>
          <p:cNvPr id="4" name="Slide Number Placeholder 3"/>
          <p:cNvSpPr>
            <a:spLocks noGrp="1"/>
          </p:cNvSpPr>
          <p:nvPr>
            <p:ph type="sldNum" sz="quarter" idx="10"/>
          </p:nvPr>
        </p:nvSpPr>
        <p:spPr/>
        <p:txBody>
          <a:bodyPr/>
          <a:lstStyle/>
          <a:p>
            <a:fld id="{8D1BD25D-E9F1-4F45-A954-BC4A91AC54E9}" type="slidenum">
              <a:rPr lang="en-US" smtClean="0"/>
              <a:pPr/>
              <a:t>36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illustrates</a:t>
            </a:r>
            <a:r>
              <a:rPr lang="en-US" baseline="0" dirty="0"/>
              <a:t> how the LifeStraw hollow fiber microfiltration system works.  The filter, consisting of hundreds of hollow fiber membranes, is submersed in unfiltered water.  Relatively large items, like bacteria, viruses and protozoan, cannot pass through the pores in the membrane.  Water molecules can pass through the membrane and travel through the hollow fibers to be collected and consumed.  Contaminant smaller than 0.02 microns can pass through the membrane and would still be in the filtered water.  Common examples would be metal and non-metal ions like lead, chromium, arsenic, etc.</a:t>
            </a:r>
            <a:endParaRPr lang="en-US" dirty="0"/>
          </a:p>
        </p:txBody>
      </p:sp>
      <p:sp>
        <p:nvSpPr>
          <p:cNvPr id="4" name="Slide Number Placeholder 3"/>
          <p:cNvSpPr>
            <a:spLocks noGrp="1"/>
          </p:cNvSpPr>
          <p:nvPr>
            <p:ph type="sldNum" sz="quarter" idx="10"/>
          </p:nvPr>
        </p:nvSpPr>
        <p:spPr/>
        <p:txBody>
          <a:bodyPr/>
          <a:lstStyle/>
          <a:p>
            <a:fld id="{8D1BD25D-E9F1-4F45-A954-BC4A91AC54E9}" type="slidenum">
              <a:rPr lang="en-US" smtClean="0"/>
              <a:pPr/>
              <a:t>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acquaints the viewer with the Republic of Panama and the general location of Darien Provence with respect</a:t>
            </a:r>
            <a:r>
              <a:rPr lang="en-US" baseline="0" dirty="0"/>
              <a:t> to the country as a whole and the fact that it borders on Columbia.</a:t>
            </a:r>
          </a:p>
          <a:p>
            <a:r>
              <a:rPr lang="en-US" baseline="0" dirty="0"/>
              <a:t>It also illustrates the fact that BSF units were distributed to all across Panama.  Upcoming slides show examples.</a:t>
            </a:r>
            <a:endParaRPr lang="en-US" dirty="0"/>
          </a:p>
        </p:txBody>
      </p:sp>
      <p:sp>
        <p:nvSpPr>
          <p:cNvPr id="4" name="Slide Number Placeholder 3"/>
          <p:cNvSpPr>
            <a:spLocks noGrp="1"/>
          </p:cNvSpPr>
          <p:nvPr>
            <p:ph type="sldNum" sz="quarter" idx="10"/>
          </p:nvPr>
        </p:nvSpPr>
        <p:spPr/>
        <p:txBody>
          <a:bodyPr/>
          <a:lstStyle/>
          <a:p>
            <a:fld id="{8D1BD25D-E9F1-4F45-A954-BC4A91AC54E9}"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shows the location of Darien Provence.</a:t>
            </a:r>
          </a:p>
        </p:txBody>
      </p:sp>
      <p:sp>
        <p:nvSpPr>
          <p:cNvPr id="4" name="Slide Number Placeholder 3"/>
          <p:cNvSpPr>
            <a:spLocks noGrp="1"/>
          </p:cNvSpPr>
          <p:nvPr>
            <p:ph type="sldNum" sz="quarter" idx="10"/>
          </p:nvPr>
        </p:nvSpPr>
        <p:spPr/>
        <p:txBody>
          <a:bodyPr/>
          <a:lstStyle/>
          <a:p>
            <a:fld id="{8D1BD25D-E9F1-4F45-A954-BC4A91AC54E9}"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introduces the</a:t>
            </a:r>
            <a:r>
              <a:rPr lang="en-US" baseline="0" dirty="0"/>
              <a:t> Foundation for the Children of Darien, its mission, and why a water filtration project is Darien is important.</a:t>
            </a:r>
            <a:endParaRPr lang="en-US" dirty="0"/>
          </a:p>
        </p:txBody>
      </p:sp>
      <p:sp>
        <p:nvSpPr>
          <p:cNvPr id="4" name="Slide Number Placeholder 3"/>
          <p:cNvSpPr>
            <a:spLocks noGrp="1"/>
          </p:cNvSpPr>
          <p:nvPr>
            <p:ph type="sldNum" sz="quarter" idx="10"/>
          </p:nvPr>
        </p:nvSpPr>
        <p:spPr/>
        <p:txBody>
          <a:bodyPr/>
          <a:lstStyle/>
          <a:p>
            <a:fld id="{8D1BD25D-E9F1-4F45-A954-BC4A91AC54E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a:t>
            </a:r>
            <a:r>
              <a:rPr lang="en-US" baseline="0" dirty="0"/>
              <a:t> shows some specifics of the PWP 2016.  The slide illustrates that a large number of people are to be impacted by the project.</a:t>
            </a:r>
            <a:endParaRPr lang="en-US" dirty="0"/>
          </a:p>
        </p:txBody>
      </p:sp>
      <p:sp>
        <p:nvSpPr>
          <p:cNvPr id="4" name="Slide Number Placeholder 3"/>
          <p:cNvSpPr>
            <a:spLocks noGrp="1"/>
          </p:cNvSpPr>
          <p:nvPr>
            <p:ph type="sldNum" sz="quarter" idx="10"/>
          </p:nvPr>
        </p:nvSpPr>
        <p:spPr/>
        <p:txBody>
          <a:bodyPr/>
          <a:lstStyle/>
          <a:p>
            <a:fld id="{8D1BD25D-E9F1-4F45-A954-BC4A91AC54E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a:t>
            </a:r>
            <a:r>
              <a:rPr lang="en-US" baseline="0" dirty="0"/>
              <a:t> shows the location of the 26 nutrition sites involved in the PWP 2016.</a:t>
            </a:r>
            <a:endParaRPr lang="en-US" dirty="0"/>
          </a:p>
        </p:txBody>
      </p:sp>
      <p:sp>
        <p:nvSpPr>
          <p:cNvPr id="4" name="Slide Number Placeholder 3"/>
          <p:cNvSpPr>
            <a:spLocks noGrp="1"/>
          </p:cNvSpPr>
          <p:nvPr>
            <p:ph type="sldNum" sz="quarter" idx="10"/>
          </p:nvPr>
        </p:nvSpPr>
        <p:spPr/>
        <p:txBody>
          <a:bodyPr/>
          <a:lstStyle/>
          <a:p>
            <a:fld id="{8D1BD25D-E9F1-4F45-A954-BC4A91AC54E9}"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1BD25D-E9F1-4F45-A954-BC4A91AC54E9}"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Vicente, Hosea, Jim, Raul, Ramon, Manuel</a:t>
            </a:r>
          </a:p>
        </p:txBody>
      </p:sp>
      <p:sp>
        <p:nvSpPr>
          <p:cNvPr id="4" name="Slide Number Placeholder 3"/>
          <p:cNvSpPr>
            <a:spLocks noGrp="1"/>
          </p:cNvSpPr>
          <p:nvPr>
            <p:ph type="sldNum" sz="quarter" idx="10"/>
          </p:nvPr>
        </p:nvSpPr>
        <p:spPr/>
        <p:txBody>
          <a:bodyPr/>
          <a:lstStyle/>
          <a:p>
            <a:fld id="{8D1BD25D-E9F1-4F45-A954-BC4A91AC54E9}" type="slidenum">
              <a:rPr lang="en-US" smtClean="0"/>
              <a:pPr/>
              <a:t>11</a:t>
            </a:fld>
            <a:endParaRPr lang="en-US"/>
          </a:p>
        </p:txBody>
      </p:sp>
    </p:spTree>
    <p:extLst>
      <p:ext uri="{BB962C8B-B14F-4D97-AF65-F5344CB8AC3E}">
        <p14:creationId xmlns:p14="http://schemas.microsoft.com/office/powerpoint/2010/main" val="1902323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a:t>
            </a:r>
            <a:r>
              <a:rPr lang="en-US" baseline="0" dirty="0"/>
              <a:t> shows the location of one of the 26 nutrition sites involved in the PWP 2016 and the fact that it is accessed via the </a:t>
            </a:r>
            <a:r>
              <a:rPr lang="en-US" baseline="0" dirty="0" err="1"/>
              <a:t>Sambu</a:t>
            </a:r>
            <a:r>
              <a:rPr lang="en-US" baseline="0" dirty="0"/>
              <a:t> River.</a:t>
            </a:r>
            <a:endParaRPr lang="en-US" dirty="0"/>
          </a:p>
        </p:txBody>
      </p:sp>
      <p:sp>
        <p:nvSpPr>
          <p:cNvPr id="4" name="Slide Number Placeholder 3"/>
          <p:cNvSpPr>
            <a:spLocks noGrp="1"/>
          </p:cNvSpPr>
          <p:nvPr>
            <p:ph type="sldNum" sz="quarter" idx="10"/>
          </p:nvPr>
        </p:nvSpPr>
        <p:spPr/>
        <p:txBody>
          <a:bodyPr/>
          <a:lstStyle/>
          <a:p>
            <a:fld id="{8D1BD25D-E9F1-4F45-A954-BC4A91AC54E9}" type="slidenum">
              <a:rPr lang="en-US" smtClean="0"/>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35C68C4-22DF-4F09-B40A-812DE681D8FD}" type="datetimeFigureOut">
              <a:rPr lang="en-US" smtClean="0"/>
              <a:pPr/>
              <a:t>10/9/2017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C2B9D-0627-4E6D-9DAE-A1152D3EAB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5C68C4-22DF-4F09-B40A-812DE681D8FD}" type="datetimeFigureOut">
              <a:rPr lang="en-US" smtClean="0"/>
              <a:pPr/>
              <a:t>10/9/2017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C2B9D-0627-4E6D-9DAE-A1152D3EAB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5C68C4-22DF-4F09-B40A-812DE681D8FD}" type="datetimeFigureOut">
              <a:rPr lang="en-US" smtClean="0"/>
              <a:pPr/>
              <a:t>10/9/2017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C2B9D-0627-4E6D-9DAE-A1152D3EAB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5C68C4-22DF-4F09-B40A-812DE681D8FD}" type="datetimeFigureOut">
              <a:rPr lang="en-US" smtClean="0"/>
              <a:pPr/>
              <a:t>10/9/2017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C2B9D-0627-4E6D-9DAE-A1152D3EAB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5C68C4-22DF-4F09-B40A-812DE681D8FD}" type="datetimeFigureOut">
              <a:rPr lang="en-US" smtClean="0"/>
              <a:pPr/>
              <a:t>10/9/2017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C2B9D-0627-4E6D-9DAE-A1152D3EAB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5C68C4-22DF-4F09-B40A-812DE681D8FD}" type="datetimeFigureOut">
              <a:rPr lang="en-US" smtClean="0"/>
              <a:pPr/>
              <a:t>10/9/2017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C2B9D-0627-4E6D-9DAE-A1152D3EAB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5C68C4-22DF-4F09-B40A-812DE681D8FD}" type="datetimeFigureOut">
              <a:rPr lang="en-US" smtClean="0"/>
              <a:pPr/>
              <a:t>10/9/2017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2C2B9D-0627-4E6D-9DAE-A1152D3EAB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5C68C4-22DF-4F09-B40A-812DE681D8FD}" type="datetimeFigureOut">
              <a:rPr lang="en-US" smtClean="0"/>
              <a:pPr/>
              <a:t>10/9/2017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2C2B9D-0627-4E6D-9DAE-A1152D3EAB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C68C4-22DF-4F09-B40A-812DE681D8FD}" type="datetimeFigureOut">
              <a:rPr lang="en-US" smtClean="0"/>
              <a:pPr/>
              <a:t>10/9/2017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2C2B9D-0627-4E6D-9DAE-A1152D3EAB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5C68C4-22DF-4F09-B40A-812DE681D8FD}" type="datetimeFigureOut">
              <a:rPr lang="en-US" smtClean="0"/>
              <a:pPr/>
              <a:t>10/9/2017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C2B9D-0627-4E6D-9DAE-A1152D3EAB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5C68C4-22DF-4F09-B40A-812DE681D8FD}" type="datetimeFigureOut">
              <a:rPr lang="en-US" smtClean="0"/>
              <a:pPr/>
              <a:t>10/9/2017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C2B9D-0627-4E6D-9DAE-A1152D3EAB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C68C4-22DF-4F09-B40A-812DE681D8FD}" type="datetimeFigureOut">
              <a:rPr lang="en-US" smtClean="0"/>
              <a:pPr/>
              <a:t>10/9/2017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2C2B9D-0627-4E6D-9DAE-A1152D3EAB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nama 1.jpg"/>
          <p:cNvPicPr>
            <a:picLocks noChangeAspect="1"/>
          </p:cNvPicPr>
          <p:nvPr/>
        </p:nvPicPr>
        <p:blipFill>
          <a:blip r:embed="rId3" cstate="print"/>
          <a:srcRect b="8756"/>
          <a:stretch>
            <a:fillRect/>
          </a:stretch>
        </p:blipFill>
        <p:spPr>
          <a:xfrm>
            <a:off x="4876800" y="3581400"/>
            <a:ext cx="4104594" cy="3065615"/>
          </a:xfrm>
          <a:prstGeom prst="rect">
            <a:avLst/>
          </a:prstGeom>
        </p:spPr>
      </p:pic>
      <p:sp>
        <p:nvSpPr>
          <p:cNvPr id="4" name="TextBox 3"/>
          <p:cNvSpPr txBox="1"/>
          <p:nvPr/>
        </p:nvSpPr>
        <p:spPr>
          <a:xfrm>
            <a:off x="547886" y="4343400"/>
            <a:ext cx="3919664" cy="1323439"/>
          </a:xfrm>
          <a:prstGeom prst="rect">
            <a:avLst/>
          </a:prstGeom>
          <a:noFill/>
        </p:spPr>
        <p:txBody>
          <a:bodyPr wrap="none" rtlCol="0">
            <a:spAutoFit/>
          </a:bodyPr>
          <a:lstStyle/>
          <a:p>
            <a:pPr algn="ctr"/>
            <a:r>
              <a:rPr lang="en-US" sz="4000" dirty="0">
                <a:latin typeface="Arial" pitchFamily="34" charset="0"/>
                <a:cs typeface="Arial" pitchFamily="34" charset="0"/>
              </a:rPr>
              <a:t>RF Global Grant</a:t>
            </a:r>
          </a:p>
          <a:p>
            <a:pPr algn="ctr"/>
            <a:r>
              <a:rPr lang="en-US" sz="4000" dirty="0">
                <a:latin typeface="Arial" pitchFamily="34" charset="0"/>
                <a:cs typeface="Arial" pitchFamily="34" charset="0"/>
              </a:rPr>
              <a:t>and beyond…</a:t>
            </a:r>
            <a:endParaRPr lang="en-US" sz="4800" dirty="0">
              <a:latin typeface="Arial" pitchFamily="34" charset="0"/>
              <a:cs typeface="Arial" pitchFamily="34" charset="0"/>
            </a:endParaRPr>
          </a:p>
        </p:txBody>
      </p:sp>
      <p:sp>
        <p:nvSpPr>
          <p:cNvPr id="5" name="Subtitle 2"/>
          <p:cNvSpPr txBox="1">
            <a:spLocks/>
          </p:cNvSpPr>
          <p:nvPr/>
        </p:nvSpPr>
        <p:spPr>
          <a:xfrm>
            <a:off x="304800" y="1734472"/>
            <a:ext cx="8534400" cy="1752600"/>
          </a:xfrm>
          <a:prstGeom prst="rect">
            <a:avLst/>
          </a:prstGeom>
        </p:spPr>
        <p:txBody>
          <a:bodyPr>
            <a:normAutofit fontScale="925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4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Joint RD 6080 and 4240 and</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4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Fundación Pro Niño's de Darién</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4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Panama Water Project - 2017</a:t>
            </a:r>
          </a:p>
        </p:txBody>
      </p:sp>
      <p:pic>
        <p:nvPicPr>
          <p:cNvPr id="7" name="Picture 6">
            <a:extLst>
              <a:ext uri="{FF2B5EF4-FFF2-40B4-BE49-F238E27FC236}">
                <a16:creationId xmlns:a16="http://schemas.microsoft.com/office/drawing/2014/main" id="{D057FAAF-F0AD-492C-AC61-36F52E4B91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1676400" cy="1676400"/>
          </a:xfrm>
          <a:prstGeom prst="rect">
            <a:avLst/>
          </a:prstGeom>
        </p:spPr>
      </p:pic>
      <p:sp>
        <p:nvSpPr>
          <p:cNvPr id="8" name="TextBox 7">
            <a:extLst>
              <a:ext uri="{FF2B5EF4-FFF2-40B4-BE49-F238E27FC236}">
                <a16:creationId xmlns:a16="http://schemas.microsoft.com/office/drawing/2014/main" id="{FB7193C8-9FC4-4A67-97B3-BBBFF257F9CC}"/>
              </a:ext>
            </a:extLst>
          </p:cNvPr>
          <p:cNvSpPr txBox="1"/>
          <p:nvPr/>
        </p:nvSpPr>
        <p:spPr>
          <a:xfrm>
            <a:off x="1636270" y="248572"/>
            <a:ext cx="4942949" cy="830997"/>
          </a:xfrm>
          <a:prstGeom prst="rect">
            <a:avLst/>
          </a:prstGeom>
          <a:noFill/>
        </p:spPr>
        <p:txBody>
          <a:bodyPr wrap="square" rtlCol="0">
            <a:spAutoFit/>
          </a:bodyPr>
          <a:lstStyle/>
          <a:p>
            <a:r>
              <a:rPr lang="en-US" sz="4800" b="1" dirty="0">
                <a:solidFill>
                  <a:schemeClr val="tx2"/>
                </a:solidFill>
              </a:rPr>
              <a:t>Service Above Self</a:t>
            </a:r>
          </a:p>
        </p:txBody>
      </p:sp>
      <p:pic>
        <p:nvPicPr>
          <p:cNvPr id="9" name="Picture 8" descr="Fundacion Pro Ninos de Darien.jpg">
            <a:extLst>
              <a:ext uri="{FF2B5EF4-FFF2-40B4-BE49-F238E27FC236}">
                <a16:creationId xmlns:a16="http://schemas.microsoft.com/office/drawing/2014/main" id="{DBF730AC-6A74-4C18-A1C5-E13B0DD866FE}"/>
              </a:ext>
            </a:extLst>
          </p:cNvPr>
          <p:cNvPicPr>
            <a:picLocks noChangeAspect="1"/>
          </p:cNvPicPr>
          <p:nvPr/>
        </p:nvPicPr>
        <p:blipFill>
          <a:blip r:embed="rId5" cstate="print"/>
          <a:stretch>
            <a:fillRect/>
          </a:stretch>
        </p:blipFill>
        <p:spPr>
          <a:xfrm>
            <a:off x="6462889" y="38100"/>
            <a:ext cx="2681111" cy="1447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63C90D-4369-46C4-9CFF-3C74DEE524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419555" y="1133555"/>
            <a:ext cx="6857999" cy="4590892"/>
          </a:xfrm>
          <a:prstGeom prst="rect">
            <a:avLst/>
          </a:prstGeom>
        </p:spPr>
      </p:pic>
      <p:sp>
        <p:nvSpPr>
          <p:cNvPr id="2" name="TextBox 1">
            <a:extLst>
              <a:ext uri="{FF2B5EF4-FFF2-40B4-BE49-F238E27FC236}">
                <a16:creationId xmlns:a16="http://schemas.microsoft.com/office/drawing/2014/main" id="{E45E144F-3FCD-4C1B-92AB-9DB5E897EE7E}"/>
              </a:ext>
            </a:extLst>
          </p:cNvPr>
          <p:cNvSpPr txBox="1"/>
          <p:nvPr/>
        </p:nvSpPr>
        <p:spPr>
          <a:xfrm>
            <a:off x="457200" y="2133600"/>
            <a:ext cx="3581400" cy="1754326"/>
          </a:xfrm>
          <a:prstGeom prst="rect">
            <a:avLst/>
          </a:prstGeom>
          <a:noFill/>
        </p:spPr>
        <p:txBody>
          <a:bodyPr wrap="square" rtlCol="0">
            <a:spAutoFit/>
          </a:bodyPr>
          <a:lstStyle/>
          <a:p>
            <a:pPr algn="ctr"/>
            <a:r>
              <a:rPr lang="en-US" sz="3600" dirty="0"/>
              <a:t>Road to the</a:t>
            </a:r>
          </a:p>
          <a:p>
            <a:pPr algn="ctr"/>
            <a:r>
              <a:rPr lang="en-US" sz="3600" dirty="0" err="1"/>
              <a:t>Chucunaque</a:t>
            </a:r>
            <a:endParaRPr lang="en-US" sz="3600" dirty="0"/>
          </a:p>
          <a:p>
            <a:pPr algn="ctr"/>
            <a:r>
              <a:rPr lang="en-US" sz="3600" dirty="0"/>
              <a:t> River</a:t>
            </a:r>
          </a:p>
        </p:txBody>
      </p:sp>
    </p:spTree>
    <p:extLst>
      <p:ext uri="{BB962C8B-B14F-4D97-AF65-F5344CB8AC3E}">
        <p14:creationId xmlns:p14="http://schemas.microsoft.com/office/powerpoint/2010/main" val="4169525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5FA370-3F02-42F0-B8E3-890EBEF48F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7496"/>
            <a:ext cx="9144000" cy="6858000"/>
          </a:xfrm>
          <a:prstGeom prst="rect">
            <a:avLst/>
          </a:prstGeom>
        </p:spPr>
      </p:pic>
      <p:sp>
        <p:nvSpPr>
          <p:cNvPr id="2" name="TextBox 1">
            <a:extLst>
              <a:ext uri="{FF2B5EF4-FFF2-40B4-BE49-F238E27FC236}">
                <a16:creationId xmlns:a16="http://schemas.microsoft.com/office/drawing/2014/main" id="{605C67FA-1790-4BAB-BD9A-78743BB3E630}"/>
              </a:ext>
            </a:extLst>
          </p:cNvPr>
          <p:cNvSpPr txBox="1"/>
          <p:nvPr/>
        </p:nvSpPr>
        <p:spPr>
          <a:xfrm>
            <a:off x="876300" y="6211669"/>
            <a:ext cx="7391400" cy="646331"/>
          </a:xfrm>
          <a:prstGeom prst="rect">
            <a:avLst/>
          </a:prstGeom>
          <a:noFill/>
        </p:spPr>
        <p:txBody>
          <a:bodyPr wrap="square" rtlCol="0">
            <a:spAutoFit/>
          </a:bodyPr>
          <a:lstStyle/>
          <a:p>
            <a:r>
              <a:rPr lang="en-US" sz="3600" dirty="0">
                <a:solidFill>
                  <a:schemeClr val="bg1"/>
                </a:solidFill>
              </a:rPr>
              <a:t>Team Panama at the Rio </a:t>
            </a:r>
            <a:r>
              <a:rPr lang="en-US" sz="3600" dirty="0" err="1">
                <a:solidFill>
                  <a:schemeClr val="bg1"/>
                </a:solidFill>
              </a:rPr>
              <a:t>Chucunaque</a:t>
            </a:r>
            <a:endParaRPr lang="en-US" sz="3600" dirty="0">
              <a:solidFill>
                <a:schemeClr val="bg1"/>
              </a:solidFill>
            </a:endParaRPr>
          </a:p>
        </p:txBody>
      </p:sp>
    </p:spTree>
    <p:extLst>
      <p:ext uri="{BB962C8B-B14F-4D97-AF65-F5344CB8AC3E}">
        <p14:creationId xmlns:p14="http://schemas.microsoft.com/office/powerpoint/2010/main" val="1639602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BDB8B-BDCD-485F-9D68-DD8088FE5A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6759C6FD-30F8-4DCC-94EC-D6F81B49FFED}"/>
              </a:ext>
            </a:extLst>
          </p:cNvPr>
          <p:cNvSpPr txBox="1"/>
          <p:nvPr/>
        </p:nvSpPr>
        <p:spPr>
          <a:xfrm>
            <a:off x="1371600" y="5334000"/>
            <a:ext cx="5410200" cy="1200329"/>
          </a:xfrm>
          <a:prstGeom prst="rect">
            <a:avLst/>
          </a:prstGeom>
          <a:noFill/>
        </p:spPr>
        <p:txBody>
          <a:bodyPr wrap="square" rtlCol="0">
            <a:spAutoFit/>
          </a:bodyPr>
          <a:lstStyle/>
          <a:p>
            <a:r>
              <a:rPr lang="en-US" sz="3600" dirty="0">
                <a:solidFill>
                  <a:schemeClr val="bg1"/>
                </a:solidFill>
              </a:rPr>
              <a:t>River Transportation on the Rio </a:t>
            </a:r>
            <a:r>
              <a:rPr lang="en-US" sz="3600" dirty="0" err="1">
                <a:solidFill>
                  <a:schemeClr val="bg1"/>
                </a:solidFill>
              </a:rPr>
              <a:t>Chucunaque</a:t>
            </a:r>
            <a:endParaRPr lang="en-US" sz="3600" dirty="0">
              <a:solidFill>
                <a:schemeClr val="bg1"/>
              </a:solidFill>
            </a:endParaRPr>
          </a:p>
        </p:txBody>
      </p:sp>
    </p:spTree>
    <p:extLst>
      <p:ext uri="{BB962C8B-B14F-4D97-AF65-F5344CB8AC3E}">
        <p14:creationId xmlns:p14="http://schemas.microsoft.com/office/powerpoint/2010/main" val="2616272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98D458-1B0C-48D3-946A-20161A0B84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401D7E32-CE4E-4AF3-A716-77E8F29A6A40}"/>
              </a:ext>
            </a:extLst>
          </p:cNvPr>
          <p:cNvSpPr txBox="1"/>
          <p:nvPr/>
        </p:nvSpPr>
        <p:spPr>
          <a:xfrm>
            <a:off x="1402081" y="5288281"/>
            <a:ext cx="4541519" cy="584775"/>
          </a:xfrm>
          <a:prstGeom prst="rect">
            <a:avLst/>
          </a:prstGeom>
          <a:noFill/>
        </p:spPr>
        <p:txBody>
          <a:bodyPr wrap="square" rtlCol="0">
            <a:spAutoFit/>
          </a:bodyPr>
          <a:lstStyle/>
          <a:p>
            <a:r>
              <a:rPr lang="en-US" sz="3200" dirty="0">
                <a:solidFill>
                  <a:schemeClr val="bg1"/>
                </a:solidFill>
              </a:rPr>
              <a:t>Wash Day at Alto Playona</a:t>
            </a:r>
          </a:p>
        </p:txBody>
      </p:sp>
    </p:spTree>
    <p:extLst>
      <p:ext uri="{BB962C8B-B14F-4D97-AF65-F5344CB8AC3E}">
        <p14:creationId xmlns:p14="http://schemas.microsoft.com/office/powerpoint/2010/main" val="1409952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7445B-D1C8-4E1F-87DB-63A77C777B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5A33C45-2243-4328-9B57-9A94F5B6476F}"/>
              </a:ext>
            </a:extLst>
          </p:cNvPr>
          <p:cNvSpPr txBox="1"/>
          <p:nvPr/>
        </p:nvSpPr>
        <p:spPr>
          <a:xfrm>
            <a:off x="685800" y="304800"/>
            <a:ext cx="5943600" cy="584775"/>
          </a:xfrm>
          <a:prstGeom prst="rect">
            <a:avLst/>
          </a:prstGeom>
          <a:noFill/>
        </p:spPr>
        <p:txBody>
          <a:bodyPr wrap="square" rtlCol="0">
            <a:spAutoFit/>
          </a:bodyPr>
          <a:lstStyle/>
          <a:p>
            <a:r>
              <a:rPr lang="en-US" sz="2800" dirty="0"/>
              <a:t>The </a:t>
            </a:r>
            <a:r>
              <a:rPr lang="en-US" sz="3200" dirty="0"/>
              <a:t>new</a:t>
            </a:r>
            <a:r>
              <a:rPr lang="en-US" sz="2800" dirty="0"/>
              <a:t> and the old at  Alto Playona</a:t>
            </a:r>
          </a:p>
        </p:txBody>
      </p:sp>
    </p:spTree>
    <p:extLst>
      <p:ext uri="{BB962C8B-B14F-4D97-AF65-F5344CB8AC3E}">
        <p14:creationId xmlns:p14="http://schemas.microsoft.com/office/powerpoint/2010/main" val="1477748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62C728-A488-493D-861F-8D1DA2636C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867"/>
            <a:ext cx="9144000" cy="6781800"/>
          </a:xfrm>
          <a:prstGeom prst="rect">
            <a:avLst/>
          </a:prstGeom>
        </p:spPr>
      </p:pic>
      <p:sp>
        <p:nvSpPr>
          <p:cNvPr id="4" name="TextBox 3">
            <a:extLst>
              <a:ext uri="{FF2B5EF4-FFF2-40B4-BE49-F238E27FC236}">
                <a16:creationId xmlns:a16="http://schemas.microsoft.com/office/drawing/2014/main" id="{31385199-4F43-411A-B532-42870CFB46B8}"/>
              </a:ext>
            </a:extLst>
          </p:cNvPr>
          <p:cNvSpPr txBox="1"/>
          <p:nvPr/>
        </p:nvSpPr>
        <p:spPr>
          <a:xfrm>
            <a:off x="7239000" y="1143000"/>
            <a:ext cx="1828800" cy="3046988"/>
          </a:xfrm>
          <a:prstGeom prst="rect">
            <a:avLst/>
          </a:prstGeom>
          <a:noFill/>
        </p:spPr>
        <p:txBody>
          <a:bodyPr wrap="square" rtlCol="0">
            <a:spAutoFit/>
          </a:bodyPr>
          <a:lstStyle/>
          <a:p>
            <a:r>
              <a:rPr lang="en-US" sz="3200" dirty="0">
                <a:solidFill>
                  <a:schemeClr val="bg1"/>
                </a:solidFill>
              </a:rPr>
              <a:t>Jim </a:t>
            </a:r>
            <a:r>
              <a:rPr lang="en-US" sz="3200" dirty="0" err="1">
                <a:solidFill>
                  <a:schemeClr val="bg1"/>
                </a:solidFill>
              </a:rPr>
              <a:t>Wieberg</a:t>
            </a:r>
            <a:endParaRPr lang="en-US" sz="3200" dirty="0">
              <a:solidFill>
                <a:schemeClr val="bg1"/>
              </a:solidFill>
            </a:endParaRPr>
          </a:p>
          <a:p>
            <a:r>
              <a:rPr lang="en-US" sz="3200" dirty="0">
                <a:solidFill>
                  <a:schemeClr val="bg1"/>
                </a:solidFill>
              </a:rPr>
              <a:t>greets Alto</a:t>
            </a:r>
          </a:p>
          <a:p>
            <a:r>
              <a:rPr lang="en-US" sz="3200" dirty="0">
                <a:solidFill>
                  <a:schemeClr val="bg1"/>
                </a:solidFill>
              </a:rPr>
              <a:t>Playona  children</a:t>
            </a:r>
          </a:p>
        </p:txBody>
      </p:sp>
    </p:spTree>
    <p:extLst>
      <p:ext uri="{BB962C8B-B14F-4D97-AF65-F5344CB8AC3E}">
        <p14:creationId xmlns:p14="http://schemas.microsoft.com/office/powerpoint/2010/main" val="4214377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48FAFB-61E0-4AF2-BA14-9218A0AB47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extBox 1">
            <a:extLst>
              <a:ext uri="{FF2B5EF4-FFF2-40B4-BE49-F238E27FC236}">
                <a16:creationId xmlns:a16="http://schemas.microsoft.com/office/drawing/2014/main" id="{731C3115-29E7-423B-816F-D84DF4C2C456}"/>
              </a:ext>
            </a:extLst>
          </p:cNvPr>
          <p:cNvSpPr txBox="1"/>
          <p:nvPr/>
        </p:nvSpPr>
        <p:spPr>
          <a:xfrm>
            <a:off x="3962400" y="5257800"/>
            <a:ext cx="3581400" cy="1077218"/>
          </a:xfrm>
          <a:prstGeom prst="rect">
            <a:avLst/>
          </a:prstGeom>
          <a:noFill/>
        </p:spPr>
        <p:txBody>
          <a:bodyPr wrap="square" rtlCol="0">
            <a:spAutoFit/>
          </a:bodyPr>
          <a:lstStyle/>
          <a:p>
            <a:r>
              <a:rPr lang="en-US" sz="3200" dirty="0">
                <a:solidFill>
                  <a:schemeClr val="bg1"/>
                </a:solidFill>
              </a:rPr>
              <a:t>Lunch preparation </a:t>
            </a:r>
          </a:p>
          <a:p>
            <a:r>
              <a:rPr lang="en-US" sz="3200" dirty="0">
                <a:solidFill>
                  <a:schemeClr val="bg1"/>
                </a:solidFill>
              </a:rPr>
              <a:t>at Alto Playona</a:t>
            </a:r>
          </a:p>
        </p:txBody>
      </p:sp>
    </p:spTree>
    <p:extLst>
      <p:ext uri="{BB962C8B-B14F-4D97-AF65-F5344CB8AC3E}">
        <p14:creationId xmlns:p14="http://schemas.microsoft.com/office/powerpoint/2010/main" val="3363796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0FC243-2FA3-463F-A26B-91451D3273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E8CA1A46-74BE-45A7-A22F-618D0CE76E8B}"/>
              </a:ext>
            </a:extLst>
          </p:cNvPr>
          <p:cNvSpPr txBox="1"/>
          <p:nvPr/>
        </p:nvSpPr>
        <p:spPr>
          <a:xfrm>
            <a:off x="7239000" y="3733800"/>
            <a:ext cx="1981200" cy="2554545"/>
          </a:xfrm>
          <a:prstGeom prst="rect">
            <a:avLst/>
          </a:prstGeom>
          <a:noFill/>
        </p:spPr>
        <p:txBody>
          <a:bodyPr wrap="square" rtlCol="0">
            <a:spAutoFit/>
          </a:bodyPr>
          <a:lstStyle/>
          <a:p>
            <a:r>
              <a:rPr lang="en-US" sz="3200" dirty="0">
                <a:solidFill>
                  <a:schemeClr val="bg1"/>
                </a:solidFill>
              </a:rPr>
              <a:t>Rain Water Storage</a:t>
            </a:r>
          </a:p>
          <a:p>
            <a:r>
              <a:rPr lang="en-US" sz="3200" dirty="0">
                <a:solidFill>
                  <a:schemeClr val="bg1"/>
                </a:solidFill>
              </a:rPr>
              <a:t>at Alto Playona</a:t>
            </a:r>
          </a:p>
        </p:txBody>
      </p:sp>
    </p:spTree>
    <p:extLst>
      <p:ext uri="{BB962C8B-B14F-4D97-AF65-F5344CB8AC3E}">
        <p14:creationId xmlns:p14="http://schemas.microsoft.com/office/powerpoint/2010/main" val="3579269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FD9EC3-C166-4F0C-B9BD-1A835B7077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98481" y="3305271"/>
            <a:ext cx="4225810" cy="2828848"/>
          </a:xfrm>
          <a:prstGeom prst="rect">
            <a:avLst/>
          </a:prstGeom>
        </p:spPr>
      </p:pic>
      <p:pic>
        <p:nvPicPr>
          <p:cNvPr id="5" name="Picture 4">
            <a:extLst>
              <a:ext uri="{FF2B5EF4-FFF2-40B4-BE49-F238E27FC236}">
                <a16:creationId xmlns:a16="http://schemas.microsoft.com/office/drawing/2014/main" id="{CF0B3C64-9939-4EE2-9EF7-29D93A196D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127"/>
          <a:stretch/>
        </p:blipFill>
        <p:spPr>
          <a:xfrm rot="16200000">
            <a:off x="2461947" y="322749"/>
            <a:ext cx="4267200" cy="3621702"/>
          </a:xfrm>
          <a:prstGeom prst="rect">
            <a:avLst/>
          </a:prstGeom>
        </p:spPr>
      </p:pic>
      <p:pic>
        <p:nvPicPr>
          <p:cNvPr id="7" name="Picture 6">
            <a:extLst>
              <a:ext uri="{FF2B5EF4-FFF2-40B4-BE49-F238E27FC236}">
                <a16:creationId xmlns:a16="http://schemas.microsoft.com/office/drawing/2014/main" id="{21BFCFFB-372A-4CF5-BC4F-78C5D39898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692400" y="3423332"/>
            <a:ext cx="4114800" cy="2754535"/>
          </a:xfrm>
          <a:prstGeom prst="rect">
            <a:avLst/>
          </a:prstGeom>
        </p:spPr>
      </p:pic>
      <p:sp>
        <p:nvSpPr>
          <p:cNvPr id="2" name="TextBox 1">
            <a:extLst>
              <a:ext uri="{FF2B5EF4-FFF2-40B4-BE49-F238E27FC236}">
                <a16:creationId xmlns:a16="http://schemas.microsoft.com/office/drawing/2014/main" id="{864F03B1-650B-4ACD-A356-D93AA31811A8}"/>
              </a:ext>
            </a:extLst>
          </p:cNvPr>
          <p:cNvSpPr txBox="1"/>
          <p:nvPr/>
        </p:nvSpPr>
        <p:spPr>
          <a:xfrm>
            <a:off x="2828848" y="4275667"/>
            <a:ext cx="3543684" cy="1815882"/>
          </a:xfrm>
          <a:prstGeom prst="rect">
            <a:avLst/>
          </a:prstGeom>
          <a:noFill/>
        </p:spPr>
        <p:txBody>
          <a:bodyPr wrap="square" rtlCol="0">
            <a:spAutoFit/>
          </a:bodyPr>
          <a:lstStyle/>
          <a:p>
            <a:pPr algn="ctr"/>
            <a:r>
              <a:rPr lang="en-US" sz="2800" dirty="0"/>
              <a:t>LifeStraw Community</a:t>
            </a:r>
          </a:p>
          <a:p>
            <a:pPr algn="ctr"/>
            <a:r>
              <a:rPr lang="en-US" sz="2800" dirty="0"/>
              <a:t>Filtration Unit (LCFU)</a:t>
            </a:r>
          </a:p>
          <a:p>
            <a:pPr algn="ctr"/>
            <a:r>
              <a:rPr lang="en-US" sz="2800" dirty="0"/>
              <a:t>assembly at              Alto Playona</a:t>
            </a:r>
          </a:p>
        </p:txBody>
      </p:sp>
    </p:spTree>
    <p:extLst>
      <p:ext uri="{BB962C8B-B14F-4D97-AF65-F5344CB8AC3E}">
        <p14:creationId xmlns:p14="http://schemas.microsoft.com/office/powerpoint/2010/main" val="4236840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506C11-EB7A-4BF2-8634-0D35BF4F3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133554" y="1133553"/>
            <a:ext cx="6858000" cy="4590893"/>
          </a:xfrm>
          <a:prstGeom prst="rect">
            <a:avLst/>
          </a:prstGeom>
        </p:spPr>
      </p:pic>
      <p:pic>
        <p:nvPicPr>
          <p:cNvPr id="5" name="Picture 4">
            <a:extLst>
              <a:ext uri="{FF2B5EF4-FFF2-40B4-BE49-F238E27FC236}">
                <a16:creationId xmlns:a16="http://schemas.microsoft.com/office/drawing/2014/main" id="{61868153-B078-4401-9C3B-0D8511A04F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419554" y="1133551"/>
            <a:ext cx="6858001" cy="4590894"/>
          </a:xfrm>
          <a:prstGeom prst="rect">
            <a:avLst/>
          </a:prstGeom>
        </p:spPr>
      </p:pic>
      <p:sp>
        <p:nvSpPr>
          <p:cNvPr id="2" name="TextBox 1">
            <a:extLst>
              <a:ext uri="{FF2B5EF4-FFF2-40B4-BE49-F238E27FC236}">
                <a16:creationId xmlns:a16="http://schemas.microsoft.com/office/drawing/2014/main" id="{65A11DB6-6E6E-4A44-9DC5-CB27CBAA02D6}"/>
              </a:ext>
            </a:extLst>
          </p:cNvPr>
          <p:cNvSpPr txBox="1"/>
          <p:nvPr/>
        </p:nvSpPr>
        <p:spPr>
          <a:xfrm>
            <a:off x="2181147" y="152400"/>
            <a:ext cx="2371960" cy="584775"/>
          </a:xfrm>
          <a:prstGeom prst="rect">
            <a:avLst/>
          </a:prstGeom>
          <a:noFill/>
        </p:spPr>
        <p:txBody>
          <a:bodyPr wrap="square" rtlCol="0">
            <a:spAutoFit/>
          </a:bodyPr>
          <a:lstStyle/>
          <a:p>
            <a:r>
              <a:rPr lang="en-US" sz="3200" dirty="0"/>
              <a:t>Filling Filters</a:t>
            </a:r>
          </a:p>
        </p:txBody>
      </p:sp>
      <p:sp>
        <p:nvSpPr>
          <p:cNvPr id="4" name="TextBox 3">
            <a:extLst>
              <a:ext uri="{FF2B5EF4-FFF2-40B4-BE49-F238E27FC236}">
                <a16:creationId xmlns:a16="http://schemas.microsoft.com/office/drawing/2014/main" id="{2722307A-549C-4EF4-A587-726A0070B1E5}"/>
              </a:ext>
            </a:extLst>
          </p:cNvPr>
          <p:cNvSpPr txBox="1"/>
          <p:nvPr/>
        </p:nvSpPr>
        <p:spPr>
          <a:xfrm>
            <a:off x="4648200" y="152400"/>
            <a:ext cx="2971800" cy="584775"/>
          </a:xfrm>
          <a:prstGeom prst="rect">
            <a:avLst/>
          </a:prstGeom>
          <a:noFill/>
        </p:spPr>
        <p:txBody>
          <a:bodyPr wrap="square" rtlCol="0">
            <a:spAutoFit/>
          </a:bodyPr>
          <a:lstStyle/>
          <a:p>
            <a:r>
              <a:rPr lang="en-US" sz="3200" dirty="0"/>
              <a:t>at Alto Playona</a:t>
            </a:r>
          </a:p>
        </p:txBody>
      </p:sp>
    </p:spTree>
    <p:extLst>
      <p:ext uri="{BB962C8B-B14F-4D97-AF65-F5344CB8AC3E}">
        <p14:creationId xmlns:p14="http://schemas.microsoft.com/office/powerpoint/2010/main" val="479742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nama-administrative-map.jpg"/>
          <p:cNvPicPr>
            <a:picLocks noChangeAspect="1"/>
          </p:cNvPicPr>
          <p:nvPr/>
        </p:nvPicPr>
        <p:blipFill>
          <a:blip r:embed="rId3" cstate="print"/>
          <a:stretch>
            <a:fillRect/>
          </a:stretch>
        </p:blipFill>
        <p:spPr>
          <a:xfrm>
            <a:off x="500062" y="438150"/>
            <a:ext cx="8143875" cy="59817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CA1451-841C-4C39-B1A6-6F260AFAD5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438"/>
          <a:stretch/>
        </p:blipFill>
        <p:spPr>
          <a:xfrm rot="16200000">
            <a:off x="-540456" y="476597"/>
            <a:ext cx="4967112" cy="3886200"/>
          </a:xfrm>
          <a:prstGeom prst="rect">
            <a:avLst/>
          </a:prstGeom>
        </p:spPr>
      </p:pic>
      <p:pic>
        <p:nvPicPr>
          <p:cNvPr id="5" name="Picture 4">
            <a:extLst>
              <a:ext uri="{FF2B5EF4-FFF2-40B4-BE49-F238E27FC236}">
                <a16:creationId xmlns:a16="http://schemas.microsoft.com/office/drawing/2014/main" id="{A9AD9DF1-4BC8-4DC6-99CA-523B2EDA3D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91"/>
          <a:stretch/>
        </p:blipFill>
        <p:spPr>
          <a:xfrm>
            <a:off x="3886200" y="3048000"/>
            <a:ext cx="5257800" cy="3776132"/>
          </a:xfrm>
          <a:prstGeom prst="rect">
            <a:avLst/>
          </a:prstGeom>
        </p:spPr>
      </p:pic>
      <p:sp>
        <p:nvSpPr>
          <p:cNvPr id="2" name="TextBox 1">
            <a:extLst>
              <a:ext uri="{FF2B5EF4-FFF2-40B4-BE49-F238E27FC236}">
                <a16:creationId xmlns:a16="http://schemas.microsoft.com/office/drawing/2014/main" id="{73C157B6-B806-4A73-BB25-94C0A20278BC}"/>
              </a:ext>
            </a:extLst>
          </p:cNvPr>
          <p:cNvSpPr txBox="1"/>
          <p:nvPr/>
        </p:nvSpPr>
        <p:spPr>
          <a:xfrm flipH="1">
            <a:off x="4876800" y="304800"/>
            <a:ext cx="3733800" cy="1384995"/>
          </a:xfrm>
          <a:prstGeom prst="rect">
            <a:avLst/>
          </a:prstGeom>
          <a:noFill/>
        </p:spPr>
        <p:txBody>
          <a:bodyPr wrap="square" rtlCol="0">
            <a:spAutoFit/>
          </a:bodyPr>
          <a:lstStyle/>
          <a:p>
            <a:r>
              <a:rPr lang="en-US" sz="2800" dirty="0"/>
              <a:t>Personal Water Bottle with Rotary and FPND Logos</a:t>
            </a:r>
          </a:p>
        </p:txBody>
      </p:sp>
      <p:sp>
        <p:nvSpPr>
          <p:cNvPr id="4" name="Arrow: Right 3">
            <a:extLst>
              <a:ext uri="{FF2B5EF4-FFF2-40B4-BE49-F238E27FC236}">
                <a16:creationId xmlns:a16="http://schemas.microsoft.com/office/drawing/2014/main" id="{20B1ECE1-EC56-4A44-BCB2-51EA3E614A4E}"/>
              </a:ext>
            </a:extLst>
          </p:cNvPr>
          <p:cNvSpPr/>
          <p:nvPr/>
        </p:nvSpPr>
        <p:spPr>
          <a:xfrm rot="10800000">
            <a:off x="3962400" y="806797"/>
            <a:ext cx="838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BA81C6A-8027-471F-AD00-D840DBED063A}"/>
              </a:ext>
            </a:extLst>
          </p:cNvPr>
          <p:cNvSpPr txBox="1"/>
          <p:nvPr/>
        </p:nvSpPr>
        <p:spPr>
          <a:xfrm>
            <a:off x="76200" y="5162728"/>
            <a:ext cx="3505200" cy="1384995"/>
          </a:xfrm>
          <a:prstGeom prst="rect">
            <a:avLst/>
          </a:prstGeom>
          <a:noFill/>
        </p:spPr>
        <p:txBody>
          <a:bodyPr wrap="square" rtlCol="0">
            <a:spAutoFit/>
          </a:bodyPr>
          <a:lstStyle/>
          <a:p>
            <a:r>
              <a:rPr lang="en-US" sz="2800" dirty="0"/>
              <a:t>Five gallon collection </a:t>
            </a:r>
          </a:p>
          <a:p>
            <a:r>
              <a:rPr lang="en-US" sz="2800" dirty="0"/>
              <a:t>bucket with Rotary and Fundación Logos</a:t>
            </a:r>
          </a:p>
        </p:txBody>
      </p:sp>
      <p:sp>
        <p:nvSpPr>
          <p:cNvPr id="7" name="Arrow: Right 6">
            <a:extLst>
              <a:ext uri="{FF2B5EF4-FFF2-40B4-BE49-F238E27FC236}">
                <a16:creationId xmlns:a16="http://schemas.microsoft.com/office/drawing/2014/main" id="{0E34A577-45A1-4B06-8F0F-8128A906D220}"/>
              </a:ext>
            </a:extLst>
          </p:cNvPr>
          <p:cNvSpPr/>
          <p:nvPr/>
        </p:nvSpPr>
        <p:spPr>
          <a:xfrm>
            <a:off x="2971800" y="5664725"/>
            <a:ext cx="838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975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18680-D744-4B56-B4FE-5EBBB712E0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667"/>
          <a:stretch/>
        </p:blipFill>
        <p:spPr>
          <a:xfrm>
            <a:off x="2438400" y="0"/>
            <a:ext cx="6705600" cy="6858000"/>
          </a:xfrm>
          <a:prstGeom prst="rect">
            <a:avLst/>
          </a:prstGeom>
        </p:spPr>
      </p:pic>
      <p:sp>
        <p:nvSpPr>
          <p:cNvPr id="2" name="TextBox 1">
            <a:extLst>
              <a:ext uri="{FF2B5EF4-FFF2-40B4-BE49-F238E27FC236}">
                <a16:creationId xmlns:a16="http://schemas.microsoft.com/office/drawing/2014/main" id="{79102403-F001-4136-8EBC-09D65D76F3F3}"/>
              </a:ext>
            </a:extLst>
          </p:cNvPr>
          <p:cNvSpPr txBox="1"/>
          <p:nvPr/>
        </p:nvSpPr>
        <p:spPr>
          <a:xfrm>
            <a:off x="228600" y="838200"/>
            <a:ext cx="1981200" cy="3108543"/>
          </a:xfrm>
          <a:prstGeom prst="rect">
            <a:avLst/>
          </a:prstGeom>
          <a:noFill/>
        </p:spPr>
        <p:txBody>
          <a:bodyPr wrap="square" rtlCol="0">
            <a:spAutoFit/>
          </a:bodyPr>
          <a:lstStyle/>
          <a:p>
            <a:r>
              <a:rPr lang="en-US" sz="2800" dirty="0"/>
              <a:t>Distribution of book bags, sodas, chips and M&amp;M’s</a:t>
            </a:r>
          </a:p>
          <a:p>
            <a:r>
              <a:rPr lang="en-US" sz="2800" dirty="0"/>
              <a:t>at Alto Playona</a:t>
            </a:r>
            <a:endParaRPr lang="en-US" dirty="0"/>
          </a:p>
        </p:txBody>
      </p:sp>
    </p:spTree>
    <p:extLst>
      <p:ext uri="{BB962C8B-B14F-4D97-AF65-F5344CB8AC3E}">
        <p14:creationId xmlns:p14="http://schemas.microsoft.com/office/powerpoint/2010/main" val="2425504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FDFFE-CAB0-40AD-9E74-B8265E4D07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933"/>
            <a:ext cx="9144000" cy="6858000"/>
          </a:xfrm>
          <a:prstGeom prst="rect">
            <a:avLst/>
          </a:prstGeom>
        </p:spPr>
      </p:pic>
      <p:sp>
        <p:nvSpPr>
          <p:cNvPr id="2" name="TextBox 1">
            <a:extLst>
              <a:ext uri="{FF2B5EF4-FFF2-40B4-BE49-F238E27FC236}">
                <a16:creationId xmlns:a16="http://schemas.microsoft.com/office/drawing/2014/main" id="{FCE418DD-B7D3-421B-8C87-1D01C1D5103A}"/>
              </a:ext>
            </a:extLst>
          </p:cNvPr>
          <p:cNvSpPr txBox="1"/>
          <p:nvPr/>
        </p:nvSpPr>
        <p:spPr>
          <a:xfrm>
            <a:off x="304800" y="457200"/>
            <a:ext cx="8610600" cy="584775"/>
          </a:xfrm>
          <a:prstGeom prst="rect">
            <a:avLst/>
          </a:prstGeom>
          <a:noFill/>
        </p:spPr>
        <p:txBody>
          <a:bodyPr wrap="square" rtlCol="0">
            <a:spAutoFit/>
          </a:bodyPr>
          <a:lstStyle/>
          <a:p>
            <a:r>
              <a:rPr lang="en-US" sz="3200" dirty="0">
                <a:solidFill>
                  <a:schemeClr val="bg1"/>
                </a:solidFill>
              </a:rPr>
              <a:t>Team Panama with school children of  Alto Playona</a:t>
            </a:r>
          </a:p>
        </p:txBody>
      </p:sp>
    </p:spTree>
    <p:extLst>
      <p:ext uri="{BB962C8B-B14F-4D97-AF65-F5344CB8AC3E}">
        <p14:creationId xmlns:p14="http://schemas.microsoft.com/office/powerpoint/2010/main" val="1951807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365C1F-E7B2-4C0A-971A-C107E75103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FB3245B7-C098-4E76-866E-4C81B67E61EA}"/>
              </a:ext>
            </a:extLst>
          </p:cNvPr>
          <p:cNvSpPr txBox="1"/>
          <p:nvPr/>
        </p:nvSpPr>
        <p:spPr>
          <a:xfrm>
            <a:off x="2209800" y="5791200"/>
            <a:ext cx="5715000" cy="584775"/>
          </a:xfrm>
          <a:prstGeom prst="rect">
            <a:avLst/>
          </a:prstGeom>
          <a:noFill/>
        </p:spPr>
        <p:txBody>
          <a:bodyPr wrap="square" rtlCol="0">
            <a:spAutoFit/>
          </a:bodyPr>
          <a:lstStyle/>
          <a:p>
            <a:r>
              <a:rPr lang="en-US" sz="3200" dirty="0">
                <a:solidFill>
                  <a:schemeClr val="bg1"/>
                </a:solidFill>
              </a:rPr>
              <a:t>The old and new at Alto Playona</a:t>
            </a:r>
          </a:p>
        </p:txBody>
      </p:sp>
    </p:spTree>
    <p:extLst>
      <p:ext uri="{BB962C8B-B14F-4D97-AF65-F5344CB8AC3E}">
        <p14:creationId xmlns:p14="http://schemas.microsoft.com/office/powerpoint/2010/main" val="2449528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nama-darien-region-map.jpg"/>
          <p:cNvPicPr>
            <a:picLocks noChangeAspect="1"/>
          </p:cNvPicPr>
          <p:nvPr/>
        </p:nvPicPr>
        <p:blipFill>
          <a:blip r:embed="rId3" cstate="print"/>
          <a:srcRect l="55000"/>
          <a:stretch>
            <a:fillRect/>
          </a:stretch>
        </p:blipFill>
        <p:spPr>
          <a:xfrm>
            <a:off x="0" y="26200"/>
            <a:ext cx="9144000" cy="6858000"/>
          </a:xfrm>
          <a:prstGeom prst="rect">
            <a:avLst/>
          </a:prstGeom>
          <a:ln>
            <a:solidFill>
              <a:schemeClr val="tx1"/>
            </a:solidFill>
          </a:ln>
        </p:spPr>
      </p:pic>
      <p:sp>
        <p:nvSpPr>
          <p:cNvPr id="9" name="TextBox 8"/>
          <p:cNvSpPr txBox="1"/>
          <p:nvPr/>
        </p:nvSpPr>
        <p:spPr>
          <a:xfrm>
            <a:off x="3505200" y="609600"/>
            <a:ext cx="914400" cy="369332"/>
          </a:xfrm>
          <a:prstGeom prst="rect">
            <a:avLst/>
          </a:prstGeom>
          <a:noFill/>
          <a:ln w="28575">
            <a:solidFill>
              <a:schemeClr val="tx1"/>
            </a:solidFill>
          </a:ln>
        </p:spPr>
        <p:txBody>
          <a:bodyPr wrap="square" rtlCol="0">
            <a:spAutoFit/>
          </a:bodyPr>
          <a:lstStyle/>
          <a:p>
            <a:r>
              <a:rPr lang="en-US" dirty="0" err="1">
                <a:latin typeface="Arial" pitchFamily="34" charset="0"/>
                <a:cs typeface="Arial" pitchFamily="34" charset="0"/>
              </a:rPr>
              <a:t>Meteti</a:t>
            </a:r>
            <a:endParaRPr lang="en-US" dirty="0">
              <a:latin typeface="Arial" pitchFamily="34" charset="0"/>
              <a:cs typeface="Arial" pitchFamily="34" charset="0"/>
            </a:endParaRPr>
          </a:p>
        </p:txBody>
      </p:sp>
      <p:cxnSp>
        <p:nvCxnSpPr>
          <p:cNvPr id="5" name="Straight Arrow Connector 4">
            <a:extLst>
              <a:ext uri="{FF2B5EF4-FFF2-40B4-BE49-F238E27FC236}">
                <a16:creationId xmlns:a16="http://schemas.microsoft.com/office/drawing/2014/main" id="{FFD46787-33A6-402F-848F-CA5D7EB30B7D}"/>
              </a:ext>
            </a:extLst>
          </p:cNvPr>
          <p:cNvCxnSpPr>
            <a:cxnSpLocks/>
          </p:cNvCxnSpPr>
          <p:nvPr/>
        </p:nvCxnSpPr>
        <p:spPr>
          <a:xfrm flipH="1">
            <a:off x="3276600" y="794266"/>
            <a:ext cx="228600" cy="3926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178BDD8-CBB0-42AE-9F4A-241E499FF59E}"/>
              </a:ext>
            </a:extLst>
          </p:cNvPr>
          <p:cNvSpPr txBox="1"/>
          <p:nvPr/>
        </p:nvSpPr>
        <p:spPr>
          <a:xfrm>
            <a:off x="647700" y="378767"/>
            <a:ext cx="1219200" cy="461665"/>
          </a:xfrm>
          <a:prstGeom prst="rect">
            <a:avLst/>
          </a:prstGeom>
          <a:noFill/>
          <a:ln>
            <a:solidFill>
              <a:schemeClr val="tx1"/>
            </a:solidFill>
          </a:ln>
        </p:spPr>
        <p:txBody>
          <a:bodyPr wrap="square" rtlCol="0">
            <a:spAutoFit/>
          </a:bodyPr>
          <a:lstStyle/>
          <a:p>
            <a:r>
              <a:rPr lang="en-US" sz="2400" dirty="0"/>
              <a:t>Palmira</a:t>
            </a:r>
          </a:p>
        </p:txBody>
      </p:sp>
      <p:cxnSp>
        <p:nvCxnSpPr>
          <p:cNvPr id="7" name="Straight Arrow Connector 6">
            <a:extLst>
              <a:ext uri="{FF2B5EF4-FFF2-40B4-BE49-F238E27FC236}">
                <a16:creationId xmlns:a16="http://schemas.microsoft.com/office/drawing/2014/main" id="{EB505DFB-8F6A-42AF-ABCB-76E0CBA9D011}"/>
              </a:ext>
            </a:extLst>
          </p:cNvPr>
          <p:cNvCxnSpPr>
            <a:cxnSpLocks/>
            <a:stCxn id="6" idx="3"/>
          </p:cNvCxnSpPr>
          <p:nvPr/>
        </p:nvCxnSpPr>
        <p:spPr>
          <a:xfrm flipV="1">
            <a:off x="1866900" y="479168"/>
            <a:ext cx="571500" cy="13043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9DB101E-5F37-437C-A95B-5F043B28DF2F}"/>
              </a:ext>
            </a:extLst>
          </p:cNvPr>
          <p:cNvSpPr txBox="1"/>
          <p:nvPr/>
        </p:nvSpPr>
        <p:spPr>
          <a:xfrm>
            <a:off x="152400" y="4953000"/>
            <a:ext cx="2209800" cy="1815882"/>
          </a:xfrm>
          <a:prstGeom prst="rect">
            <a:avLst/>
          </a:prstGeom>
          <a:noFill/>
        </p:spPr>
        <p:txBody>
          <a:bodyPr wrap="square" rtlCol="0">
            <a:spAutoFit/>
          </a:bodyPr>
          <a:lstStyle/>
          <a:p>
            <a:r>
              <a:rPr lang="en-US" sz="2800" dirty="0"/>
              <a:t>Approximate location  of </a:t>
            </a:r>
            <a:r>
              <a:rPr lang="en-US" sz="2800" dirty="0" err="1"/>
              <a:t>Plamira</a:t>
            </a:r>
            <a:r>
              <a:rPr lang="en-US" sz="2800" dirty="0"/>
              <a:t> w.r.t.</a:t>
            </a:r>
          </a:p>
          <a:p>
            <a:r>
              <a:rPr lang="en-US" sz="2800" dirty="0" err="1"/>
              <a:t>Meteti</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59884C-A96B-42D9-A335-466979A7DD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3B81ADC6-32C8-4C47-BD51-04A70B445A80}"/>
              </a:ext>
            </a:extLst>
          </p:cNvPr>
          <p:cNvSpPr txBox="1"/>
          <p:nvPr/>
        </p:nvSpPr>
        <p:spPr>
          <a:xfrm>
            <a:off x="685800" y="5486400"/>
            <a:ext cx="4038600" cy="954107"/>
          </a:xfrm>
          <a:prstGeom prst="rect">
            <a:avLst/>
          </a:prstGeom>
          <a:noFill/>
        </p:spPr>
        <p:txBody>
          <a:bodyPr wrap="square" rtlCol="0">
            <a:spAutoFit/>
          </a:bodyPr>
          <a:lstStyle/>
          <a:p>
            <a:r>
              <a:rPr lang="en-US" sz="2800" dirty="0">
                <a:solidFill>
                  <a:schemeClr val="bg1"/>
                </a:solidFill>
              </a:rPr>
              <a:t>Students welcome Team</a:t>
            </a:r>
          </a:p>
          <a:p>
            <a:r>
              <a:rPr lang="en-US" sz="2800" dirty="0">
                <a:solidFill>
                  <a:schemeClr val="bg1"/>
                </a:solidFill>
              </a:rPr>
              <a:t>Panama to Palmira</a:t>
            </a:r>
            <a:r>
              <a:rPr lang="en-US" sz="2800" dirty="0"/>
              <a:t> </a:t>
            </a:r>
          </a:p>
        </p:txBody>
      </p:sp>
    </p:spTree>
    <p:extLst>
      <p:ext uri="{BB962C8B-B14F-4D97-AF65-F5344CB8AC3E}">
        <p14:creationId xmlns:p14="http://schemas.microsoft.com/office/powerpoint/2010/main" val="4084413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08E95-FCF4-42AA-82B6-6AA6D38F0C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012" r="28889" b="10555"/>
          <a:stretch/>
        </p:blipFill>
        <p:spPr>
          <a:xfrm rot="16200000">
            <a:off x="-1150471" y="1167403"/>
            <a:ext cx="4908674" cy="2607733"/>
          </a:xfrm>
          <a:prstGeom prst="rect">
            <a:avLst/>
          </a:prstGeom>
        </p:spPr>
      </p:pic>
      <p:pic>
        <p:nvPicPr>
          <p:cNvPr id="5" name="Picture 4">
            <a:extLst>
              <a:ext uri="{FF2B5EF4-FFF2-40B4-BE49-F238E27FC236}">
                <a16:creationId xmlns:a16="http://schemas.microsoft.com/office/drawing/2014/main" id="{2C6EA75F-DBC3-4D87-8DCF-EC59AE9B66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0"/>
            <a:ext cx="4648200" cy="3111605"/>
          </a:xfrm>
          <a:prstGeom prst="rect">
            <a:avLst/>
          </a:prstGeom>
        </p:spPr>
      </p:pic>
      <p:pic>
        <p:nvPicPr>
          <p:cNvPr id="7" name="Picture 6">
            <a:extLst>
              <a:ext uri="{FF2B5EF4-FFF2-40B4-BE49-F238E27FC236}">
                <a16:creationId xmlns:a16="http://schemas.microsoft.com/office/drawing/2014/main" id="{E303E7FD-FB8A-41A2-9217-0910B7CD5C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229"/>
          <a:stretch/>
        </p:blipFill>
        <p:spPr>
          <a:xfrm>
            <a:off x="-1" y="2895600"/>
            <a:ext cx="9144001" cy="3938118"/>
          </a:xfrm>
          <a:prstGeom prst="rect">
            <a:avLst/>
          </a:prstGeom>
        </p:spPr>
      </p:pic>
      <p:sp>
        <p:nvSpPr>
          <p:cNvPr id="2" name="TextBox 1">
            <a:extLst>
              <a:ext uri="{FF2B5EF4-FFF2-40B4-BE49-F238E27FC236}">
                <a16:creationId xmlns:a16="http://schemas.microsoft.com/office/drawing/2014/main" id="{6A462FE0-E7B6-4BB6-81AC-9A93BCE181DD}"/>
              </a:ext>
            </a:extLst>
          </p:cNvPr>
          <p:cNvSpPr txBox="1"/>
          <p:nvPr/>
        </p:nvSpPr>
        <p:spPr>
          <a:xfrm>
            <a:off x="2607733" y="117438"/>
            <a:ext cx="1888067" cy="2677656"/>
          </a:xfrm>
          <a:prstGeom prst="rect">
            <a:avLst/>
          </a:prstGeom>
          <a:noFill/>
        </p:spPr>
        <p:txBody>
          <a:bodyPr wrap="square" rtlCol="0">
            <a:spAutoFit/>
          </a:bodyPr>
          <a:lstStyle/>
          <a:p>
            <a:pPr algn="ctr"/>
            <a:r>
              <a:rPr lang="en-US" sz="2800" dirty="0"/>
              <a:t>LCFU Assembly and Training at Palmira School</a:t>
            </a:r>
          </a:p>
        </p:txBody>
      </p:sp>
    </p:spTree>
    <p:extLst>
      <p:ext uri="{BB962C8B-B14F-4D97-AF65-F5344CB8AC3E}">
        <p14:creationId xmlns:p14="http://schemas.microsoft.com/office/powerpoint/2010/main" val="3757057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8405F2-3381-4BBF-9359-6BF33E88EA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A3400578-072C-4153-9B78-DFB723122764}"/>
              </a:ext>
            </a:extLst>
          </p:cNvPr>
          <p:cNvSpPr txBox="1"/>
          <p:nvPr/>
        </p:nvSpPr>
        <p:spPr>
          <a:xfrm rot="21365659">
            <a:off x="3962400" y="6019800"/>
            <a:ext cx="5105400" cy="523220"/>
          </a:xfrm>
          <a:prstGeom prst="rect">
            <a:avLst/>
          </a:prstGeom>
          <a:noFill/>
        </p:spPr>
        <p:txBody>
          <a:bodyPr wrap="square" rtlCol="0">
            <a:spAutoFit/>
          </a:bodyPr>
          <a:lstStyle/>
          <a:p>
            <a:r>
              <a:rPr lang="en-US" sz="2800" dirty="0">
                <a:solidFill>
                  <a:schemeClr val="bg1"/>
                </a:solidFill>
              </a:rPr>
              <a:t>Agriculture in Palmira Community</a:t>
            </a:r>
          </a:p>
        </p:txBody>
      </p:sp>
    </p:spTree>
    <p:extLst>
      <p:ext uri="{BB962C8B-B14F-4D97-AF65-F5344CB8AC3E}">
        <p14:creationId xmlns:p14="http://schemas.microsoft.com/office/powerpoint/2010/main" val="1022511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0C770-382A-4045-8633-1C62F1E994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35" r="12002"/>
          <a:stretch/>
        </p:blipFill>
        <p:spPr>
          <a:xfrm>
            <a:off x="0" y="2743201"/>
            <a:ext cx="4798318" cy="4114800"/>
          </a:xfrm>
          <a:prstGeom prst="rect">
            <a:avLst/>
          </a:prstGeom>
        </p:spPr>
      </p:pic>
      <p:pic>
        <p:nvPicPr>
          <p:cNvPr id="7" name="Picture 6">
            <a:extLst>
              <a:ext uri="{FF2B5EF4-FFF2-40B4-BE49-F238E27FC236}">
                <a16:creationId xmlns:a16="http://schemas.microsoft.com/office/drawing/2014/main" id="{838670C8-FFF2-48E3-884B-386F7F513D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833"/>
          <a:stretch/>
        </p:blipFill>
        <p:spPr>
          <a:xfrm>
            <a:off x="4801851" y="25153"/>
            <a:ext cx="4355466" cy="4927847"/>
          </a:xfrm>
          <a:prstGeom prst="rect">
            <a:avLst/>
          </a:prstGeom>
        </p:spPr>
      </p:pic>
      <p:sp>
        <p:nvSpPr>
          <p:cNvPr id="2" name="TextBox 1">
            <a:extLst>
              <a:ext uri="{FF2B5EF4-FFF2-40B4-BE49-F238E27FC236}">
                <a16:creationId xmlns:a16="http://schemas.microsoft.com/office/drawing/2014/main" id="{3F6D22FF-A65C-4ADF-AB3A-7FA63B009035}"/>
              </a:ext>
            </a:extLst>
          </p:cNvPr>
          <p:cNvSpPr txBox="1"/>
          <p:nvPr/>
        </p:nvSpPr>
        <p:spPr>
          <a:xfrm>
            <a:off x="716281" y="640081"/>
            <a:ext cx="3093719" cy="1569660"/>
          </a:xfrm>
          <a:prstGeom prst="rect">
            <a:avLst/>
          </a:prstGeom>
          <a:noFill/>
        </p:spPr>
        <p:txBody>
          <a:bodyPr wrap="square" rtlCol="0">
            <a:spAutoFit/>
          </a:bodyPr>
          <a:lstStyle/>
          <a:p>
            <a:pPr algn="ctr"/>
            <a:r>
              <a:rPr lang="en-US" sz="3200" dirty="0"/>
              <a:t>Old Sanitation Facilities at Palmira School</a:t>
            </a:r>
          </a:p>
        </p:txBody>
      </p:sp>
      <p:sp>
        <p:nvSpPr>
          <p:cNvPr id="4" name="TextBox 3">
            <a:extLst>
              <a:ext uri="{FF2B5EF4-FFF2-40B4-BE49-F238E27FC236}">
                <a16:creationId xmlns:a16="http://schemas.microsoft.com/office/drawing/2014/main" id="{2A4DB657-B27E-4039-BA59-5603B9407DAD}"/>
              </a:ext>
            </a:extLst>
          </p:cNvPr>
          <p:cNvSpPr txBox="1"/>
          <p:nvPr/>
        </p:nvSpPr>
        <p:spPr>
          <a:xfrm>
            <a:off x="5670385" y="5334000"/>
            <a:ext cx="1930400" cy="1077218"/>
          </a:xfrm>
          <a:prstGeom prst="rect">
            <a:avLst/>
          </a:prstGeom>
          <a:noFill/>
        </p:spPr>
        <p:txBody>
          <a:bodyPr wrap="square" rtlCol="0">
            <a:spAutoFit/>
          </a:bodyPr>
          <a:lstStyle/>
          <a:p>
            <a:r>
              <a:rPr lang="en-US" sz="3200" dirty="0"/>
              <a:t>Electrical </a:t>
            </a:r>
          </a:p>
          <a:p>
            <a:r>
              <a:rPr lang="en-US" sz="3200" dirty="0"/>
              <a:t>Generator</a:t>
            </a:r>
          </a:p>
        </p:txBody>
      </p:sp>
      <p:sp>
        <p:nvSpPr>
          <p:cNvPr id="5" name="Arrow: Right 4">
            <a:extLst>
              <a:ext uri="{FF2B5EF4-FFF2-40B4-BE49-F238E27FC236}">
                <a16:creationId xmlns:a16="http://schemas.microsoft.com/office/drawing/2014/main" id="{3E529763-B795-4636-86B3-D5EBA527104E}"/>
              </a:ext>
            </a:extLst>
          </p:cNvPr>
          <p:cNvSpPr/>
          <p:nvPr/>
        </p:nvSpPr>
        <p:spPr>
          <a:xfrm rot="10800000">
            <a:off x="4038600" y="5334000"/>
            <a:ext cx="1631785" cy="3723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067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31724A-FBF5-4AFE-B799-E1380B2A15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443CF048-7195-4716-A08E-E892D163A888}"/>
              </a:ext>
            </a:extLst>
          </p:cNvPr>
          <p:cNvSpPr txBox="1"/>
          <p:nvPr/>
        </p:nvSpPr>
        <p:spPr>
          <a:xfrm>
            <a:off x="3505200" y="5481472"/>
            <a:ext cx="3276600" cy="1384995"/>
          </a:xfrm>
          <a:prstGeom prst="rect">
            <a:avLst/>
          </a:prstGeom>
          <a:noFill/>
        </p:spPr>
        <p:txBody>
          <a:bodyPr wrap="square" rtlCol="0">
            <a:spAutoFit/>
          </a:bodyPr>
          <a:lstStyle/>
          <a:p>
            <a:r>
              <a:rPr lang="en-US" sz="2800" dirty="0">
                <a:solidFill>
                  <a:schemeClr val="bg1"/>
                </a:solidFill>
              </a:rPr>
              <a:t>Team Panama with parents and children at Palmira</a:t>
            </a:r>
          </a:p>
        </p:txBody>
      </p:sp>
    </p:spTree>
    <p:extLst>
      <p:ext uri="{BB962C8B-B14F-4D97-AF65-F5344CB8AC3E}">
        <p14:creationId xmlns:p14="http://schemas.microsoft.com/office/powerpoint/2010/main" val="2101959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53400" y="1981200"/>
            <a:ext cx="838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mappanamacountry.gif"/>
          <p:cNvPicPr>
            <a:picLocks noChangeAspect="1"/>
          </p:cNvPicPr>
          <p:nvPr/>
        </p:nvPicPr>
        <p:blipFill rotWithShape="1">
          <a:blip r:embed="rId3" cstate="print"/>
          <a:srcRect l="49953"/>
          <a:stretch/>
        </p:blipFill>
        <p:spPr>
          <a:xfrm>
            <a:off x="1143000" y="609600"/>
            <a:ext cx="7874000" cy="6127227"/>
          </a:xfrm>
          <a:prstGeom prst="rect">
            <a:avLst/>
          </a:prstGeom>
        </p:spPr>
      </p:pic>
      <p:sp>
        <p:nvSpPr>
          <p:cNvPr id="12" name="TextBox 11"/>
          <p:cNvSpPr txBox="1"/>
          <p:nvPr/>
        </p:nvSpPr>
        <p:spPr>
          <a:xfrm>
            <a:off x="389467" y="1029732"/>
            <a:ext cx="533400" cy="5078313"/>
          </a:xfrm>
          <a:prstGeom prst="rect">
            <a:avLst/>
          </a:prstGeom>
          <a:noFill/>
        </p:spPr>
        <p:txBody>
          <a:bodyPr wrap="square" rtlCol="0">
            <a:spAutoFit/>
          </a:bodyPr>
          <a:lstStyle/>
          <a:p>
            <a:r>
              <a:rPr lang="en-US" sz="5400" dirty="0">
                <a:latin typeface="Comic Sans MS" pitchFamily="66" charset="0"/>
              </a:rPr>
              <a:t>Panama</a:t>
            </a:r>
          </a:p>
        </p:txBody>
      </p:sp>
      <p:sp>
        <p:nvSpPr>
          <p:cNvPr id="11" name="Oval 10"/>
          <p:cNvSpPr/>
          <p:nvPr/>
        </p:nvSpPr>
        <p:spPr>
          <a:xfrm>
            <a:off x="3733800" y="3200400"/>
            <a:ext cx="76200"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716867" y="5467587"/>
            <a:ext cx="1431674" cy="369332"/>
          </a:xfrm>
          <a:prstGeom prst="rect">
            <a:avLst/>
          </a:prstGeom>
          <a:noFill/>
        </p:spPr>
        <p:txBody>
          <a:bodyPr wrap="none" rtlCol="0">
            <a:spAutoFit/>
          </a:bodyPr>
          <a:lstStyle/>
          <a:p>
            <a:r>
              <a:rPr lang="en-US" dirty="0"/>
              <a:t>Pacific Ocean</a:t>
            </a:r>
          </a:p>
        </p:txBody>
      </p:sp>
      <p:sp>
        <p:nvSpPr>
          <p:cNvPr id="20" name="TextBox 19"/>
          <p:cNvSpPr txBox="1"/>
          <p:nvPr/>
        </p:nvSpPr>
        <p:spPr>
          <a:xfrm>
            <a:off x="6934200" y="685800"/>
            <a:ext cx="1527982" cy="369332"/>
          </a:xfrm>
          <a:prstGeom prst="rect">
            <a:avLst/>
          </a:prstGeom>
          <a:noFill/>
        </p:spPr>
        <p:txBody>
          <a:bodyPr wrap="none" rtlCol="0">
            <a:spAutoFit/>
          </a:bodyPr>
          <a:lstStyle/>
          <a:p>
            <a:r>
              <a:rPr lang="en-US" dirty="0"/>
              <a:t>Caribbean Sea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1796"/>
            <a:ext cx="9151084" cy="5939004"/>
          </a:xfrm>
          <a:prstGeom prst="rect">
            <a:avLst/>
          </a:prstGeom>
        </p:spPr>
      </p:pic>
    </p:spTree>
    <p:extLst>
      <p:ext uri="{BB962C8B-B14F-4D97-AF65-F5344CB8AC3E}">
        <p14:creationId xmlns:p14="http://schemas.microsoft.com/office/powerpoint/2010/main" val="4042705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91B2F8-1D60-472C-9A68-D0B75BC0A197}"/>
              </a:ext>
            </a:extLst>
          </p:cNvPr>
          <p:cNvSpPr txBox="1"/>
          <p:nvPr/>
        </p:nvSpPr>
        <p:spPr>
          <a:xfrm>
            <a:off x="2286000" y="2514600"/>
            <a:ext cx="4876800" cy="1015663"/>
          </a:xfrm>
          <a:prstGeom prst="rect">
            <a:avLst/>
          </a:prstGeom>
          <a:noFill/>
        </p:spPr>
        <p:txBody>
          <a:bodyPr wrap="square" rtlCol="0">
            <a:spAutoFit/>
          </a:bodyPr>
          <a:lstStyle/>
          <a:p>
            <a:r>
              <a:rPr lang="en-US" sz="6000" b="1" dirty="0">
                <a:latin typeface="Comic Sans MS" panose="030F0702030302020204" pitchFamily="66" charset="0"/>
              </a:rPr>
              <a:t>Viva la Vida!</a:t>
            </a:r>
          </a:p>
        </p:txBody>
      </p:sp>
      <p:sp>
        <p:nvSpPr>
          <p:cNvPr id="3" name="TextBox 2">
            <a:extLst>
              <a:ext uri="{FF2B5EF4-FFF2-40B4-BE49-F238E27FC236}">
                <a16:creationId xmlns:a16="http://schemas.microsoft.com/office/drawing/2014/main" id="{ADC5C8B5-D32D-44A1-B000-975CDB24F904}"/>
              </a:ext>
            </a:extLst>
          </p:cNvPr>
          <p:cNvSpPr txBox="1"/>
          <p:nvPr/>
        </p:nvSpPr>
        <p:spPr>
          <a:xfrm>
            <a:off x="2133600" y="4038600"/>
            <a:ext cx="6019800" cy="2062103"/>
          </a:xfrm>
          <a:prstGeom prst="rect">
            <a:avLst/>
          </a:prstGeom>
          <a:noFill/>
        </p:spPr>
        <p:txBody>
          <a:bodyPr wrap="square" rtlCol="0">
            <a:spAutoFit/>
          </a:bodyPr>
          <a:lstStyle/>
          <a:p>
            <a:r>
              <a:rPr lang="en-US" sz="3600" b="1" dirty="0">
                <a:latin typeface="Comic Sans MS" panose="030F0702030302020204" pitchFamily="66" charset="0"/>
              </a:rPr>
              <a:t>Team Panama</a:t>
            </a:r>
          </a:p>
          <a:p>
            <a:r>
              <a:rPr lang="en-US" sz="3600" b="1" dirty="0">
                <a:latin typeface="Comic Sans MS" panose="030F0702030302020204" pitchFamily="66" charset="0"/>
              </a:rPr>
              <a:t>  </a:t>
            </a:r>
            <a:r>
              <a:rPr lang="en-US" sz="2800" b="1" dirty="0">
                <a:latin typeface="Comic Sans MS" panose="030F0702030302020204" pitchFamily="66" charset="0"/>
              </a:rPr>
              <a:t>Fundación Pro Niño’s de Darien</a:t>
            </a:r>
          </a:p>
          <a:p>
            <a:r>
              <a:rPr lang="en-US" sz="2800" b="1" dirty="0">
                <a:latin typeface="Comic Sans MS" panose="030F0702030302020204" pitchFamily="66" charset="0"/>
              </a:rPr>
              <a:t>   Club </a:t>
            </a:r>
            <a:r>
              <a:rPr lang="en-US" sz="2800" b="1" dirty="0" err="1">
                <a:latin typeface="Comic Sans MS" panose="030F0702030302020204" pitchFamily="66" charset="0"/>
              </a:rPr>
              <a:t>Rotario</a:t>
            </a:r>
            <a:r>
              <a:rPr lang="en-US" sz="2800" b="1" dirty="0">
                <a:latin typeface="Comic Sans MS" panose="030F0702030302020204" pitchFamily="66" charset="0"/>
              </a:rPr>
              <a:t> de Panama</a:t>
            </a:r>
          </a:p>
          <a:p>
            <a:r>
              <a:rPr lang="en-US" sz="2800" b="1" dirty="0">
                <a:latin typeface="Comic Sans MS" panose="030F0702030302020204" pitchFamily="66" charset="0"/>
              </a:rPr>
              <a:t>   Missouri District 6080 Clubs</a:t>
            </a:r>
            <a:endParaRPr lang="en-US" sz="3600" b="1" dirty="0">
              <a:latin typeface="Comic Sans MS" panose="030F0702030302020204" pitchFamily="66" charset="0"/>
            </a:endParaRPr>
          </a:p>
        </p:txBody>
      </p:sp>
    </p:spTree>
    <p:extLst>
      <p:ext uri="{BB962C8B-B14F-4D97-AF65-F5344CB8AC3E}">
        <p14:creationId xmlns:p14="http://schemas.microsoft.com/office/powerpoint/2010/main" val="673992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090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alpha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09600" y="1524000"/>
            <a:ext cx="7798930" cy="4278094"/>
          </a:xfrm>
          <a:prstGeom prst="rect">
            <a:avLst/>
          </a:prstGeom>
          <a:noFill/>
        </p:spPr>
        <p:txBody>
          <a:bodyPr wrap="none" rtlCol="0">
            <a:spAutoFit/>
          </a:bodyPr>
          <a:lstStyle/>
          <a:p>
            <a:r>
              <a:rPr lang="en-US" sz="2800" dirty="0">
                <a:latin typeface="Arial" pitchFamily="34" charset="0"/>
                <a:cs typeface="Arial" pitchFamily="34" charset="0"/>
              </a:rPr>
              <a:t>Global Grant Funding…</a:t>
            </a:r>
          </a:p>
          <a:p>
            <a:endParaRPr lang="en-US" sz="2800" dirty="0">
              <a:latin typeface="Arial" pitchFamily="34" charset="0"/>
              <a:cs typeface="Arial" pitchFamily="34" charset="0"/>
            </a:endParaRPr>
          </a:p>
          <a:p>
            <a:r>
              <a:rPr lang="en-US" sz="2800" dirty="0">
                <a:latin typeface="Arial" pitchFamily="34" charset="0"/>
                <a:cs typeface="Arial" pitchFamily="34" charset="0"/>
              </a:rPr>
              <a:t>    District 6080 Club Contributions…$20,370     </a:t>
            </a:r>
          </a:p>
          <a:p>
            <a:r>
              <a:rPr lang="en-US" sz="2800" dirty="0">
                <a:latin typeface="Arial" pitchFamily="34" charset="0"/>
                <a:cs typeface="Arial" pitchFamily="34" charset="0"/>
              </a:rPr>
              <a:t>    Rotary Club of Panama City…..…$  5,000</a:t>
            </a:r>
          </a:p>
          <a:p>
            <a:r>
              <a:rPr lang="en-US" sz="2800" dirty="0">
                <a:latin typeface="Arial" pitchFamily="34" charset="0"/>
                <a:cs typeface="Arial" pitchFamily="34" charset="0"/>
              </a:rPr>
              <a:t>    District 6080 Designated Funds ...$17,500</a:t>
            </a:r>
          </a:p>
          <a:p>
            <a:r>
              <a:rPr lang="en-US" sz="2800" dirty="0">
                <a:latin typeface="Arial" pitchFamily="34" charset="0"/>
                <a:cs typeface="Arial" pitchFamily="34" charset="0"/>
              </a:rPr>
              <a:t>    World Fund Match and RI…….….$28,389*</a:t>
            </a:r>
          </a:p>
          <a:p>
            <a:endParaRPr lang="en-US" sz="2800" dirty="0">
              <a:latin typeface="Arial" pitchFamily="34" charset="0"/>
              <a:cs typeface="Arial" pitchFamily="34" charset="0"/>
            </a:endParaRPr>
          </a:p>
          <a:p>
            <a:r>
              <a:rPr lang="en-US" sz="2800" dirty="0">
                <a:latin typeface="Arial" pitchFamily="34" charset="0"/>
                <a:cs typeface="Arial" pitchFamily="34" charset="0"/>
              </a:rPr>
              <a:t>		Total Grant Funding…….$71,259</a:t>
            </a:r>
          </a:p>
          <a:p>
            <a:endParaRPr lang="en-US" sz="2800" dirty="0">
              <a:latin typeface="Arial" pitchFamily="34" charset="0"/>
              <a:cs typeface="Arial" pitchFamily="34" charset="0"/>
            </a:endParaRPr>
          </a:p>
          <a:p>
            <a:r>
              <a:rPr lang="en-US" sz="2000" dirty="0">
                <a:latin typeface="Arial" pitchFamily="34" charset="0"/>
                <a:cs typeface="Arial" pitchFamily="34" charset="0"/>
              </a:rPr>
              <a:t>*cash contributions require a 5% RF administrative cost reduction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alpha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990600" y="533400"/>
            <a:ext cx="7684604" cy="4832092"/>
          </a:xfrm>
          <a:prstGeom prst="rect">
            <a:avLst/>
          </a:prstGeom>
          <a:noFill/>
        </p:spPr>
        <p:txBody>
          <a:bodyPr wrap="none" rtlCol="0">
            <a:spAutoFit/>
          </a:bodyPr>
          <a:lstStyle/>
          <a:p>
            <a:r>
              <a:rPr lang="en-US" sz="2800" dirty="0">
                <a:latin typeface="Arial" pitchFamily="34" charset="0"/>
                <a:cs typeface="Arial" pitchFamily="34" charset="0"/>
              </a:rPr>
              <a:t>Proposed Budget…</a:t>
            </a:r>
          </a:p>
          <a:p>
            <a:endParaRPr lang="en-US" sz="2800" dirty="0">
              <a:latin typeface="Arial" pitchFamily="34" charset="0"/>
              <a:cs typeface="Arial" pitchFamily="34" charset="0"/>
            </a:endParaRPr>
          </a:p>
          <a:p>
            <a:r>
              <a:rPr lang="en-US" sz="2800" dirty="0">
                <a:latin typeface="Arial" pitchFamily="34" charset="0"/>
                <a:cs typeface="Arial" pitchFamily="34" charset="0"/>
              </a:rPr>
              <a:t>     LifeStraw Community Filter Units….$48,686</a:t>
            </a:r>
          </a:p>
          <a:p>
            <a:r>
              <a:rPr lang="en-US" sz="2800" dirty="0">
                <a:latin typeface="Arial" pitchFamily="34" charset="0"/>
                <a:cs typeface="Arial" pitchFamily="34" charset="0"/>
              </a:rPr>
              <a:t>     Water Storage Containers, 5-gal…..$  8,295</a:t>
            </a:r>
          </a:p>
          <a:p>
            <a:r>
              <a:rPr lang="en-US" sz="2800" dirty="0">
                <a:latin typeface="Arial" pitchFamily="34" charset="0"/>
                <a:cs typeface="Arial" pitchFamily="34" charset="0"/>
              </a:rPr>
              <a:t>     Water Test Kits………………………$  3,760</a:t>
            </a:r>
          </a:p>
          <a:p>
            <a:r>
              <a:rPr lang="en-US" sz="2800" dirty="0">
                <a:latin typeface="Arial" pitchFamily="34" charset="0"/>
                <a:cs typeface="Arial" pitchFamily="34" charset="0"/>
              </a:rPr>
              <a:t>     Personal Water Bottles……………..$     765</a:t>
            </a:r>
          </a:p>
          <a:p>
            <a:r>
              <a:rPr lang="en-US" sz="2800" dirty="0">
                <a:latin typeface="Arial" pitchFamily="34" charset="0"/>
                <a:cs typeface="Arial" pitchFamily="34" charset="0"/>
              </a:rPr>
              <a:t>     Replacement and Repair Parts……$  3,075</a:t>
            </a:r>
          </a:p>
          <a:p>
            <a:r>
              <a:rPr lang="en-US" sz="2800" dirty="0">
                <a:latin typeface="Arial" pitchFamily="34" charset="0"/>
                <a:cs typeface="Arial" pitchFamily="34" charset="0"/>
              </a:rPr>
              <a:t>     Project Outcomes Expenses……....$  2,138</a:t>
            </a:r>
          </a:p>
          <a:p>
            <a:r>
              <a:rPr lang="en-US" sz="2800" dirty="0">
                <a:latin typeface="Arial" pitchFamily="34" charset="0"/>
                <a:cs typeface="Arial" pitchFamily="34" charset="0"/>
              </a:rPr>
              <a:t>     Price Protection/currency </a:t>
            </a:r>
            <a:r>
              <a:rPr lang="en-US" sz="2800" dirty="0" err="1">
                <a:latin typeface="Arial" pitchFamily="34" charset="0"/>
                <a:cs typeface="Arial" pitchFamily="34" charset="0"/>
              </a:rPr>
              <a:t>fluc</a:t>
            </a:r>
            <a:r>
              <a:rPr lang="en-US" sz="2800" dirty="0">
                <a:latin typeface="Arial" pitchFamily="34" charset="0"/>
                <a:cs typeface="Arial" pitchFamily="34" charset="0"/>
              </a:rPr>
              <a:t>…..…$  2,138</a:t>
            </a:r>
          </a:p>
          <a:p>
            <a:endParaRPr lang="en-US" sz="2800" dirty="0">
              <a:latin typeface="Arial" pitchFamily="34" charset="0"/>
              <a:cs typeface="Arial" pitchFamily="34" charset="0"/>
            </a:endParaRPr>
          </a:p>
          <a:p>
            <a:r>
              <a:rPr lang="en-US" sz="2800" dirty="0">
                <a:latin typeface="Arial" pitchFamily="34" charset="0"/>
                <a:cs typeface="Arial" pitchFamily="34" charset="0"/>
              </a:rPr>
              <a:t>			Total…………………$71,250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feStraw Community Filtration Unit  2.jpg"/>
          <p:cNvPicPr>
            <a:picLocks noChangeAspect="1"/>
          </p:cNvPicPr>
          <p:nvPr/>
        </p:nvPicPr>
        <p:blipFill>
          <a:blip r:embed="rId3" cstate="print"/>
          <a:stretch>
            <a:fillRect/>
          </a:stretch>
        </p:blipFill>
        <p:spPr>
          <a:xfrm>
            <a:off x="0" y="0"/>
            <a:ext cx="5928360" cy="6669024"/>
          </a:xfrm>
          <a:prstGeom prst="rect">
            <a:avLst/>
          </a:prstGeom>
        </p:spPr>
      </p:pic>
      <p:sp>
        <p:nvSpPr>
          <p:cNvPr id="4" name="TextBox 3"/>
          <p:cNvSpPr txBox="1"/>
          <p:nvPr/>
        </p:nvSpPr>
        <p:spPr>
          <a:xfrm>
            <a:off x="5867400" y="1524000"/>
            <a:ext cx="3111749" cy="4524315"/>
          </a:xfrm>
          <a:prstGeom prst="rect">
            <a:avLst/>
          </a:prstGeom>
          <a:noFill/>
        </p:spPr>
        <p:txBody>
          <a:bodyPr wrap="none" rtlCol="0">
            <a:spAutoFit/>
          </a:bodyPr>
          <a:lstStyle/>
          <a:p>
            <a:r>
              <a:rPr lang="en-US" sz="2400" dirty="0">
                <a:latin typeface="Arial" pitchFamily="34" charset="0"/>
                <a:cs typeface="Arial" pitchFamily="34" charset="0"/>
              </a:rPr>
              <a:t>LifeStraw Community</a:t>
            </a:r>
          </a:p>
          <a:p>
            <a:r>
              <a:rPr lang="en-US" sz="2400" dirty="0">
                <a:latin typeface="Arial" pitchFamily="34" charset="0"/>
                <a:cs typeface="Arial" pitchFamily="34" charset="0"/>
              </a:rPr>
              <a:t>Filtration Unit Stats:</a:t>
            </a:r>
          </a:p>
          <a:p>
            <a:endParaRPr lang="en-US" sz="2400" dirty="0">
              <a:latin typeface="Arial" pitchFamily="34" charset="0"/>
              <a:cs typeface="Arial" pitchFamily="34" charset="0"/>
            </a:endParaRPr>
          </a:p>
          <a:p>
            <a:r>
              <a:rPr lang="en-US" sz="2400" dirty="0">
                <a:latin typeface="Arial" pitchFamily="34" charset="0"/>
                <a:cs typeface="Arial" pitchFamily="34" charset="0"/>
              </a:rPr>
              <a:t>Capacity…</a:t>
            </a:r>
          </a:p>
          <a:p>
            <a:r>
              <a:rPr lang="en-US" sz="2400" dirty="0">
                <a:latin typeface="Arial" pitchFamily="34" charset="0"/>
                <a:cs typeface="Arial" pitchFamily="34" charset="0"/>
              </a:rPr>
              <a:t>     25 L “dirty” water</a:t>
            </a:r>
          </a:p>
          <a:p>
            <a:r>
              <a:rPr lang="en-US" sz="2400" dirty="0">
                <a:latin typeface="Arial" pitchFamily="34" charset="0"/>
                <a:cs typeface="Arial" pitchFamily="34" charset="0"/>
              </a:rPr>
              <a:t>     25 L filtered water</a:t>
            </a:r>
          </a:p>
          <a:p>
            <a:r>
              <a:rPr lang="en-US" sz="2400" dirty="0">
                <a:latin typeface="Arial" pitchFamily="34" charset="0"/>
                <a:cs typeface="Arial" pitchFamily="34" charset="0"/>
              </a:rPr>
              <a:t>Filtration Rate…</a:t>
            </a:r>
          </a:p>
          <a:p>
            <a:r>
              <a:rPr lang="en-US" sz="2400" dirty="0">
                <a:latin typeface="Arial" pitchFamily="34" charset="0"/>
                <a:cs typeface="Arial" pitchFamily="34" charset="0"/>
              </a:rPr>
              <a:t>     12 L per hour</a:t>
            </a:r>
          </a:p>
          <a:p>
            <a:r>
              <a:rPr lang="en-US" sz="2400" dirty="0">
                <a:latin typeface="Arial" pitchFamily="34" charset="0"/>
                <a:cs typeface="Arial" pitchFamily="34" charset="0"/>
              </a:rPr>
              <a:t>Filtration Capacity…</a:t>
            </a:r>
          </a:p>
          <a:p>
            <a:r>
              <a:rPr lang="en-US" sz="2400" dirty="0">
                <a:latin typeface="Arial" pitchFamily="34" charset="0"/>
                <a:cs typeface="Arial" pitchFamily="34" charset="0"/>
              </a:rPr>
              <a:t>     &gt; 70,000 L</a:t>
            </a:r>
          </a:p>
          <a:p>
            <a:r>
              <a:rPr lang="en-US" sz="2400" dirty="0">
                <a:latin typeface="Arial" pitchFamily="34" charset="0"/>
                <a:cs typeface="Arial" pitchFamily="34" charset="0"/>
              </a:rPr>
              <a:t>Approximate Cost…</a:t>
            </a:r>
          </a:p>
          <a:p>
            <a:r>
              <a:rPr lang="en-US" sz="2400" dirty="0">
                <a:latin typeface="Arial" pitchFamily="34" charset="0"/>
                <a:cs typeface="Arial" pitchFamily="34" charset="0"/>
              </a:rPr>
              <a:t>     $300</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feStraw Community Filtration Unit  2.jpg"/>
          <p:cNvPicPr>
            <a:picLocks noChangeAspect="1"/>
          </p:cNvPicPr>
          <p:nvPr/>
        </p:nvPicPr>
        <p:blipFill>
          <a:blip r:embed="rId3" cstate="print"/>
          <a:stretch>
            <a:fillRect/>
          </a:stretch>
        </p:blipFill>
        <p:spPr>
          <a:xfrm>
            <a:off x="0" y="0"/>
            <a:ext cx="5928360" cy="6669024"/>
          </a:xfrm>
          <a:prstGeom prst="rect">
            <a:avLst/>
          </a:prstGeom>
        </p:spPr>
      </p:pic>
      <p:sp>
        <p:nvSpPr>
          <p:cNvPr id="4" name="TextBox 3"/>
          <p:cNvSpPr txBox="1"/>
          <p:nvPr/>
        </p:nvSpPr>
        <p:spPr>
          <a:xfrm>
            <a:off x="5867400" y="1524000"/>
            <a:ext cx="3155864" cy="6001643"/>
          </a:xfrm>
          <a:prstGeom prst="rect">
            <a:avLst/>
          </a:prstGeom>
          <a:noFill/>
        </p:spPr>
        <p:txBody>
          <a:bodyPr wrap="none" rtlCol="0">
            <a:spAutoFit/>
          </a:bodyPr>
          <a:lstStyle/>
          <a:p>
            <a:r>
              <a:rPr lang="en-US" sz="2400" dirty="0">
                <a:latin typeface="Arial" pitchFamily="34" charset="0"/>
                <a:cs typeface="Arial" pitchFamily="34" charset="0"/>
              </a:rPr>
              <a:t>LifeStraw Community</a:t>
            </a:r>
          </a:p>
          <a:p>
            <a:r>
              <a:rPr lang="en-US" sz="2400" dirty="0">
                <a:latin typeface="Arial" pitchFamily="34" charset="0"/>
                <a:cs typeface="Arial" pitchFamily="34" charset="0"/>
              </a:rPr>
              <a:t>Filtration Unit Efficacy</a:t>
            </a:r>
          </a:p>
          <a:p>
            <a:r>
              <a:rPr lang="en-US" sz="2400" dirty="0">
                <a:latin typeface="Arial" pitchFamily="34" charset="0"/>
                <a:cs typeface="Arial" pitchFamily="34" charset="0"/>
              </a:rPr>
              <a:t>or “critter” reduction</a:t>
            </a:r>
          </a:p>
          <a:p>
            <a:r>
              <a:rPr lang="en-US" sz="2400" dirty="0">
                <a:latin typeface="Arial" pitchFamily="34" charset="0"/>
                <a:cs typeface="Arial" pitchFamily="34" charset="0"/>
              </a:rPr>
              <a:t>Efficiency…</a:t>
            </a:r>
          </a:p>
          <a:p>
            <a:endParaRPr lang="en-US" sz="2400" dirty="0">
              <a:latin typeface="Arial" pitchFamily="34" charset="0"/>
              <a:cs typeface="Arial" pitchFamily="34" charset="0"/>
            </a:endParaRPr>
          </a:p>
          <a:p>
            <a:r>
              <a:rPr lang="en-US" sz="2400" dirty="0">
                <a:latin typeface="Arial" pitchFamily="34" charset="0"/>
                <a:cs typeface="Arial" pitchFamily="34" charset="0"/>
              </a:rPr>
              <a:t>Bacteria  &gt; 6 log</a:t>
            </a:r>
            <a:r>
              <a:rPr lang="en-US" sz="2400" baseline="-25000" dirty="0">
                <a:latin typeface="Arial" pitchFamily="34" charset="0"/>
                <a:cs typeface="Arial" pitchFamily="34" charset="0"/>
              </a:rPr>
              <a:t>10</a:t>
            </a:r>
            <a:r>
              <a:rPr lang="en-US" sz="2400" dirty="0">
                <a:latin typeface="Arial" pitchFamily="34" charset="0"/>
                <a:cs typeface="Arial" pitchFamily="34" charset="0"/>
              </a:rPr>
              <a:t> </a:t>
            </a:r>
          </a:p>
          <a:p>
            <a:endParaRPr lang="en-US" sz="2400" dirty="0">
              <a:latin typeface="Arial" pitchFamily="34" charset="0"/>
              <a:cs typeface="Arial" pitchFamily="34" charset="0"/>
            </a:endParaRPr>
          </a:p>
          <a:p>
            <a:r>
              <a:rPr lang="en-US" sz="2400" dirty="0">
                <a:latin typeface="Arial" pitchFamily="34" charset="0"/>
                <a:cs typeface="Arial" pitchFamily="34" charset="0"/>
              </a:rPr>
              <a:t>Viruses   &gt; 5 log</a:t>
            </a:r>
            <a:r>
              <a:rPr lang="en-US" sz="2400" baseline="-25000" dirty="0">
                <a:latin typeface="Arial" pitchFamily="34" charset="0"/>
                <a:cs typeface="Arial" pitchFamily="34" charset="0"/>
              </a:rPr>
              <a:t>10</a:t>
            </a:r>
            <a:r>
              <a:rPr lang="en-US" sz="2400" dirty="0">
                <a:latin typeface="Arial" pitchFamily="34" charset="0"/>
                <a:cs typeface="Arial" pitchFamily="34" charset="0"/>
              </a:rPr>
              <a:t> </a:t>
            </a:r>
          </a:p>
          <a:p>
            <a:endParaRPr lang="en-US" sz="2400" dirty="0">
              <a:latin typeface="Arial" pitchFamily="34" charset="0"/>
              <a:cs typeface="Arial" pitchFamily="34" charset="0"/>
            </a:endParaRPr>
          </a:p>
          <a:p>
            <a:r>
              <a:rPr lang="en-US" sz="2400" dirty="0">
                <a:latin typeface="Arial" pitchFamily="34" charset="0"/>
                <a:cs typeface="Arial" pitchFamily="34" charset="0"/>
              </a:rPr>
              <a:t>Protozoan &gt; 4 log</a:t>
            </a:r>
            <a:r>
              <a:rPr lang="en-US" sz="2400" baseline="-25000" dirty="0">
                <a:latin typeface="Arial" pitchFamily="34" charset="0"/>
                <a:cs typeface="Arial" pitchFamily="34" charset="0"/>
              </a:rPr>
              <a:t>10</a:t>
            </a:r>
            <a:r>
              <a:rPr lang="en-US" sz="2400" dirty="0">
                <a:latin typeface="Arial" pitchFamily="34" charset="0"/>
                <a:cs typeface="Arial" pitchFamily="34" charset="0"/>
              </a:rPr>
              <a:t> </a:t>
            </a:r>
          </a:p>
          <a:p>
            <a:endParaRPr lang="en-US" sz="2400" dirty="0">
              <a:latin typeface="Arial" pitchFamily="34" charset="0"/>
              <a:cs typeface="Arial" pitchFamily="34" charset="0"/>
            </a:endParaRPr>
          </a:p>
          <a:p>
            <a:r>
              <a:rPr lang="en-US" sz="2400" dirty="0">
                <a:latin typeface="Arial" pitchFamily="34" charset="0"/>
                <a:cs typeface="Arial" pitchFamily="34" charset="0"/>
              </a:rPr>
              <a:t>6 log</a:t>
            </a:r>
            <a:r>
              <a:rPr lang="en-US" sz="2400" baseline="-25000" dirty="0">
                <a:latin typeface="Arial" pitchFamily="34" charset="0"/>
                <a:cs typeface="Arial" pitchFamily="34" charset="0"/>
              </a:rPr>
              <a:t>10</a:t>
            </a:r>
            <a:r>
              <a:rPr lang="en-US" sz="2400" dirty="0">
                <a:latin typeface="Arial" pitchFamily="34" charset="0"/>
                <a:cs typeface="Arial" pitchFamily="34" charset="0"/>
              </a:rPr>
              <a:t> = 99.9999%</a:t>
            </a:r>
          </a:p>
          <a:p>
            <a:endParaRPr lang="en-US" sz="2400" dirty="0">
              <a:latin typeface="Arial" pitchFamily="34" charset="0"/>
              <a:cs typeface="Arial" pitchFamily="34" charset="0"/>
            </a:endParaRPr>
          </a:p>
          <a:p>
            <a:endParaRPr lang="en-US" sz="2400" dirty="0">
              <a:latin typeface="Arial" pitchFamily="34" charset="0"/>
              <a:cs typeface="Arial" pitchFamily="34" charset="0"/>
            </a:endParaRPr>
          </a:p>
          <a:p>
            <a:endParaRPr lang="en-US" sz="2400" dirty="0">
              <a:latin typeface="Arial" pitchFamily="34" charset="0"/>
              <a:cs typeface="Arial" pitchFamily="34" charset="0"/>
            </a:endParaRPr>
          </a:p>
          <a:p>
            <a:endParaRPr lang="en-US" sz="2400" dirty="0">
              <a:latin typeface="Arial" pitchFamily="34" charset="0"/>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llow fiber membrane filter.jpg"/>
          <p:cNvPicPr>
            <a:picLocks noChangeAspect="1"/>
          </p:cNvPicPr>
          <p:nvPr/>
        </p:nvPicPr>
        <p:blipFill>
          <a:blip r:embed="rId3" cstate="print"/>
          <a:stretch>
            <a:fillRect/>
          </a:stretch>
        </p:blipFill>
        <p:spPr>
          <a:xfrm>
            <a:off x="0" y="857250"/>
            <a:ext cx="9144000" cy="5143500"/>
          </a:xfrm>
          <a:prstGeom prst="rect">
            <a:avLst/>
          </a:prstGeom>
        </p:spPr>
      </p:pic>
      <p:sp>
        <p:nvSpPr>
          <p:cNvPr id="3" name="TextBox 2"/>
          <p:cNvSpPr txBox="1"/>
          <p:nvPr/>
        </p:nvSpPr>
        <p:spPr>
          <a:xfrm>
            <a:off x="228600" y="228600"/>
            <a:ext cx="4541628" cy="523220"/>
          </a:xfrm>
          <a:prstGeom prst="rect">
            <a:avLst/>
          </a:prstGeom>
          <a:noFill/>
        </p:spPr>
        <p:txBody>
          <a:bodyPr wrap="none" rtlCol="0">
            <a:spAutoFit/>
          </a:bodyPr>
          <a:lstStyle/>
          <a:p>
            <a:r>
              <a:rPr lang="en-US" sz="2800" dirty="0">
                <a:latin typeface="Arial" pitchFamily="34" charset="0"/>
                <a:cs typeface="Arial" pitchFamily="34" charset="0"/>
              </a:rPr>
              <a:t>How microfiltration works…</a:t>
            </a:r>
          </a:p>
        </p:txBody>
      </p:sp>
      <p:sp>
        <p:nvSpPr>
          <p:cNvPr id="4" name="TextBox 3"/>
          <p:cNvSpPr txBox="1"/>
          <p:nvPr/>
        </p:nvSpPr>
        <p:spPr>
          <a:xfrm>
            <a:off x="609600" y="3886200"/>
            <a:ext cx="1535998" cy="400110"/>
          </a:xfrm>
          <a:prstGeom prst="rect">
            <a:avLst/>
          </a:prstGeom>
          <a:noFill/>
          <a:ln w="28575">
            <a:solidFill>
              <a:schemeClr val="tx1"/>
            </a:solidFill>
          </a:ln>
        </p:spPr>
        <p:txBody>
          <a:bodyPr wrap="none" rtlCol="0">
            <a:spAutoFit/>
          </a:bodyPr>
          <a:lstStyle/>
          <a:p>
            <a:r>
              <a:rPr lang="en-US" sz="2000" dirty="0">
                <a:latin typeface="Arial" pitchFamily="34" charset="0"/>
                <a:cs typeface="Arial" pitchFamily="34" charset="0"/>
              </a:rPr>
              <a:t>“dirty water”</a:t>
            </a:r>
          </a:p>
        </p:txBody>
      </p:sp>
      <p:cxnSp>
        <p:nvCxnSpPr>
          <p:cNvPr id="6" name="Straight Arrow Connector 5"/>
          <p:cNvCxnSpPr>
            <a:stCxn id="4" idx="3"/>
          </p:cNvCxnSpPr>
          <p:nvPr/>
        </p:nvCxnSpPr>
        <p:spPr>
          <a:xfrm>
            <a:off x="2145598" y="4086255"/>
            <a:ext cx="1054802" cy="10474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09600" y="2057400"/>
            <a:ext cx="1676400" cy="400110"/>
          </a:xfrm>
          <a:prstGeom prst="rect">
            <a:avLst/>
          </a:prstGeom>
          <a:noFill/>
          <a:ln w="28575">
            <a:solidFill>
              <a:schemeClr val="tx1"/>
            </a:solidFill>
          </a:ln>
        </p:spPr>
        <p:txBody>
          <a:bodyPr wrap="square" rtlCol="0">
            <a:spAutoFit/>
          </a:bodyPr>
          <a:lstStyle/>
          <a:p>
            <a:r>
              <a:rPr lang="en-US" sz="2000" dirty="0">
                <a:latin typeface="Arial" pitchFamily="34" charset="0"/>
                <a:cs typeface="Arial" pitchFamily="34" charset="0"/>
              </a:rPr>
              <a:t>clean water</a:t>
            </a:r>
          </a:p>
        </p:txBody>
      </p:sp>
      <p:cxnSp>
        <p:nvCxnSpPr>
          <p:cNvPr id="9" name="Straight Arrow Connector 8"/>
          <p:cNvCxnSpPr>
            <a:stCxn id="7" idx="3"/>
          </p:cNvCxnSpPr>
          <p:nvPr/>
        </p:nvCxnSpPr>
        <p:spPr>
          <a:xfrm>
            <a:off x="2286000" y="2257455"/>
            <a:ext cx="1447800" cy="18094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9600" y="4953000"/>
            <a:ext cx="1966116" cy="400110"/>
          </a:xfrm>
          <a:prstGeom prst="rect">
            <a:avLst/>
          </a:prstGeom>
          <a:noFill/>
          <a:ln w="28575">
            <a:solidFill>
              <a:schemeClr val="tx1"/>
            </a:solidFill>
          </a:ln>
        </p:spPr>
        <p:txBody>
          <a:bodyPr wrap="none" rtlCol="0">
            <a:spAutoFit/>
          </a:bodyPr>
          <a:lstStyle/>
          <a:p>
            <a:r>
              <a:rPr lang="en-US" sz="2000" dirty="0"/>
              <a:t>0.02 micron pore</a:t>
            </a:r>
          </a:p>
        </p:txBody>
      </p:sp>
      <p:cxnSp>
        <p:nvCxnSpPr>
          <p:cNvPr id="13" name="Straight Arrow Connector 12"/>
          <p:cNvCxnSpPr>
            <a:stCxn id="11" idx="3"/>
          </p:cNvCxnSpPr>
          <p:nvPr/>
        </p:nvCxnSpPr>
        <p:spPr>
          <a:xfrm flipV="1">
            <a:off x="2575716" y="4343400"/>
            <a:ext cx="1081884" cy="80965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00200" y="6248400"/>
            <a:ext cx="5634876" cy="369332"/>
          </a:xfrm>
          <a:prstGeom prst="rect">
            <a:avLst/>
          </a:prstGeom>
          <a:noFill/>
          <a:ln w="28575">
            <a:solidFill>
              <a:schemeClr val="tx1"/>
            </a:solidFill>
          </a:ln>
        </p:spPr>
        <p:txBody>
          <a:bodyPr wrap="none" rtlCol="0">
            <a:spAutoFit/>
          </a:bodyPr>
          <a:lstStyle/>
          <a:p>
            <a:r>
              <a:rPr lang="en-US" dirty="0">
                <a:latin typeface="Arial" pitchFamily="34" charset="0"/>
                <a:cs typeface="Arial" pitchFamily="34" charset="0"/>
              </a:rPr>
              <a:t>0.02 microns = 0.02 micrometers = 0.0000008 inches</a:t>
            </a:r>
          </a:p>
        </p:txBody>
      </p:sp>
      <p:sp>
        <p:nvSpPr>
          <p:cNvPr id="15" name="TextBox 14"/>
          <p:cNvSpPr txBox="1"/>
          <p:nvPr/>
        </p:nvSpPr>
        <p:spPr>
          <a:xfrm>
            <a:off x="609600" y="2667000"/>
            <a:ext cx="1511952" cy="707886"/>
          </a:xfrm>
          <a:prstGeom prst="rect">
            <a:avLst/>
          </a:prstGeom>
          <a:noFill/>
          <a:ln w="28575">
            <a:solidFill>
              <a:schemeClr val="tx1"/>
            </a:solidFill>
          </a:ln>
        </p:spPr>
        <p:txBody>
          <a:bodyPr wrap="none" rtlCol="0">
            <a:spAutoFit/>
          </a:bodyPr>
          <a:lstStyle/>
          <a:p>
            <a:r>
              <a:rPr lang="en-US" sz="2000" dirty="0">
                <a:latin typeface="Arial" pitchFamily="34" charset="0"/>
                <a:cs typeface="Arial" pitchFamily="34" charset="0"/>
              </a:rPr>
              <a:t>undesirable</a:t>
            </a:r>
          </a:p>
          <a:p>
            <a:r>
              <a:rPr lang="en-US" sz="2000" dirty="0">
                <a:latin typeface="Arial" pitchFamily="34" charset="0"/>
                <a:cs typeface="Arial" pitchFamily="34" charset="0"/>
              </a:rPr>
              <a:t>“critters”</a:t>
            </a:r>
          </a:p>
        </p:txBody>
      </p:sp>
      <p:cxnSp>
        <p:nvCxnSpPr>
          <p:cNvPr id="18" name="Straight Arrow Connector 17"/>
          <p:cNvCxnSpPr/>
          <p:nvPr/>
        </p:nvCxnSpPr>
        <p:spPr>
          <a:xfrm>
            <a:off x="2133600" y="3048000"/>
            <a:ext cx="9906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3"/>
          </p:cNvCxnSpPr>
          <p:nvPr/>
        </p:nvCxnSpPr>
        <p:spPr>
          <a:xfrm>
            <a:off x="2121552" y="3020943"/>
            <a:ext cx="1231248" cy="71285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alpha val="20000"/>
          </a:srgbClr>
        </a:solidFill>
        <a:effectLst/>
      </p:bgPr>
    </p:bg>
    <p:spTree>
      <p:nvGrpSpPr>
        <p:cNvPr id="1" name=""/>
        <p:cNvGrpSpPr/>
        <p:nvPr/>
      </p:nvGrpSpPr>
      <p:grpSpPr>
        <a:xfrm>
          <a:off x="0" y="0"/>
          <a:ext cx="0" cy="0"/>
          <a:chOff x="0" y="0"/>
          <a:chExt cx="0" cy="0"/>
        </a:xfrm>
      </p:grpSpPr>
      <p:pic>
        <p:nvPicPr>
          <p:cNvPr id="2" name="Picture 1" descr="Fundacion Pro Ninos de Darien.jpg"/>
          <p:cNvPicPr>
            <a:picLocks noChangeAspect="1"/>
          </p:cNvPicPr>
          <p:nvPr/>
        </p:nvPicPr>
        <p:blipFill>
          <a:blip r:embed="rId3" cstate="print"/>
          <a:stretch>
            <a:fillRect/>
          </a:stretch>
        </p:blipFill>
        <p:spPr>
          <a:xfrm>
            <a:off x="228599" y="228600"/>
            <a:ext cx="3951111" cy="2133600"/>
          </a:xfrm>
          <a:prstGeom prst="rect">
            <a:avLst/>
          </a:prstGeom>
        </p:spPr>
      </p:pic>
      <p:sp>
        <p:nvSpPr>
          <p:cNvPr id="3" name="TextBox 2"/>
          <p:cNvSpPr txBox="1"/>
          <p:nvPr/>
        </p:nvSpPr>
        <p:spPr>
          <a:xfrm>
            <a:off x="533400" y="2362200"/>
            <a:ext cx="7467600" cy="4154984"/>
          </a:xfrm>
          <a:prstGeom prst="rect">
            <a:avLst/>
          </a:prstGeom>
          <a:noFill/>
        </p:spPr>
        <p:txBody>
          <a:bodyPr wrap="square" rtlCol="0">
            <a:spAutoFit/>
          </a:bodyPr>
          <a:lstStyle/>
          <a:p>
            <a:r>
              <a:rPr lang="en-US" sz="2400" dirty="0">
                <a:latin typeface="Arial" pitchFamily="34" charset="0"/>
                <a:cs typeface="Arial" pitchFamily="34" charset="0"/>
              </a:rPr>
              <a:t>The Fundación Pro Niño's de Darien (FPND) is a non-profit organization in Darien Provence, Panama, whose primary mission is to reduce child malnutrition through interrelated activities: nutrition, health, education, early childhood development, farming production and community development.</a:t>
            </a:r>
          </a:p>
          <a:p>
            <a:endParaRPr lang="en-US" sz="2400" dirty="0">
              <a:latin typeface="Arial" pitchFamily="34" charset="0"/>
              <a:cs typeface="Arial" pitchFamily="34" charset="0"/>
            </a:endParaRPr>
          </a:p>
          <a:p>
            <a:r>
              <a:rPr lang="en-US" sz="2400" dirty="0">
                <a:latin typeface="Arial" pitchFamily="34" charset="0"/>
                <a:cs typeface="Arial" pitchFamily="34" charset="0"/>
              </a:rPr>
              <a:t>The lack of clean, potable water in schools, nutrition sites, and communities-at-large, </a:t>
            </a:r>
            <a:r>
              <a:rPr lang="en-US" sz="2400" b="1" dirty="0">
                <a:latin typeface="Arial" pitchFamily="34" charset="0"/>
                <a:cs typeface="Arial" pitchFamily="34" charset="0"/>
              </a:rPr>
              <a:t>requires nearly all residents to drink untreated water obtained directly from a near-by river.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alpha val="20000"/>
          </a:srgbClr>
        </a:solidFill>
        <a:effectLst/>
      </p:bgPr>
    </p:bg>
    <p:spTree>
      <p:nvGrpSpPr>
        <p:cNvPr id="1" name=""/>
        <p:cNvGrpSpPr/>
        <p:nvPr/>
      </p:nvGrpSpPr>
      <p:grpSpPr>
        <a:xfrm>
          <a:off x="0" y="0"/>
          <a:ext cx="0" cy="0"/>
          <a:chOff x="0" y="0"/>
          <a:chExt cx="0" cy="0"/>
        </a:xfrm>
      </p:grpSpPr>
      <p:pic>
        <p:nvPicPr>
          <p:cNvPr id="2" name="Picture 1" descr="Fundacion Pro Ninos de Darien.jpg"/>
          <p:cNvPicPr>
            <a:picLocks noChangeAspect="1"/>
          </p:cNvPicPr>
          <p:nvPr/>
        </p:nvPicPr>
        <p:blipFill>
          <a:blip r:embed="rId3" cstate="print"/>
          <a:stretch>
            <a:fillRect/>
          </a:stretch>
        </p:blipFill>
        <p:spPr>
          <a:xfrm>
            <a:off x="228599" y="228600"/>
            <a:ext cx="3951111" cy="2133600"/>
          </a:xfrm>
          <a:prstGeom prst="rect">
            <a:avLst/>
          </a:prstGeom>
        </p:spPr>
      </p:pic>
      <p:sp>
        <p:nvSpPr>
          <p:cNvPr id="3" name="TextBox 2"/>
          <p:cNvSpPr txBox="1"/>
          <p:nvPr/>
        </p:nvSpPr>
        <p:spPr>
          <a:xfrm>
            <a:off x="609600" y="2590800"/>
            <a:ext cx="7467600" cy="4154984"/>
          </a:xfrm>
          <a:prstGeom prst="rect">
            <a:avLst/>
          </a:prstGeom>
          <a:noFill/>
        </p:spPr>
        <p:txBody>
          <a:bodyPr wrap="square" rtlCol="0">
            <a:spAutoFit/>
          </a:bodyPr>
          <a:lstStyle/>
          <a:p>
            <a:r>
              <a:rPr lang="en-US" sz="2400" dirty="0">
                <a:latin typeface="Arial" pitchFamily="34" charset="0"/>
                <a:cs typeface="Arial" pitchFamily="34" charset="0"/>
              </a:rPr>
              <a:t>The Fundación Pro </a:t>
            </a:r>
            <a:r>
              <a:rPr lang="en-US" sz="2400" dirty="0" err="1">
                <a:latin typeface="Arial" pitchFamily="34" charset="0"/>
                <a:cs typeface="Arial" pitchFamily="34" charset="0"/>
              </a:rPr>
              <a:t>Ni</a:t>
            </a:r>
            <a:r>
              <a:rPr lang="en-US" sz="2400" dirty="0" err="1">
                <a:latin typeface="Arial"/>
                <a:cs typeface="Arial"/>
              </a:rPr>
              <a:t>ñ</a:t>
            </a:r>
            <a:r>
              <a:rPr lang="en-US" sz="2400" dirty="0" err="1">
                <a:latin typeface="Arial" pitchFamily="34" charset="0"/>
                <a:cs typeface="Arial" pitchFamily="34" charset="0"/>
              </a:rPr>
              <a:t>os</a:t>
            </a:r>
            <a:r>
              <a:rPr lang="en-US" sz="2400" dirty="0">
                <a:latin typeface="Arial" pitchFamily="34" charset="0"/>
                <a:cs typeface="Arial" pitchFamily="34" charset="0"/>
              </a:rPr>
              <a:t> de Darién (FPND) has identified 26 communities in Darien as points of focus for the Panamanian Water Project (PWP).</a:t>
            </a:r>
          </a:p>
          <a:p>
            <a:endParaRPr lang="en-US" sz="2400" dirty="0">
              <a:latin typeface="Arial" pitchFamily="34" charset="0"/>
              <a:cs typeface="Arial" pitchFamily="34" charset="0"/>
            </a:endParaRPr>
          </a:p>
          <a:p>
            <a:r>
              <a:rPr lang="en-US" sz="2400" dirty="0">
                <a:latin typeface="Arial" pitchFamily="34" charset="0"/>
                <a:cs typeface="Arial" pitchFamily="34" charset="0"/>
              </a:rPr>
              <a:t>These communities are designated as nutrition sites and there is a school present at each site with a combined school population of about 1800.</a:t>
            </a:r>
          </a:p>
          <a:p>
            <a:endParaRPr lang="en-US" sz="2400" dirty="0">
              <a:latin typeface="Arial" pitchFamily="34" charset="0"/>
              <a:cs typeface="Arial" pitchFamily="34" charset="0"/>
            </a:endParaRPr>
          </a:p>
          <a:p>
            <a:r>
              <a:rPr lang="en-US" sz="2400" dirty="0">
                <a:latin typeface="Arial" pitchFamily="34" charset="0"/>
                <a:cs typeface="Arial" pitchFamily="34" charset="0"/>
              </a:rPr>
              <a:t>These 26 communities have a total population of 7200, hence, 7200 secondary beneficiaries.</a:t>
            </a:r>
          </a:p>
          <a:p>
            <a:endParaRPr lang="en-US" sz="2400" dirty="0">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5CCEF-70BE-49E1-A38B-FCB08EE986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867"/>
            <a:ext cx="4876800" cy="3264635"/>
          </a:xfrm>
          <a:prstGeom prst="rect">
            <a:avLst/>
          </a:prstGeom>
        </p:spPr>
      </p:pic>
      <p:pic>
        <p:nvPicPr>
          <p:cNvPr id="7" name="Picture 6">
            <a:extLst>
              <a:ext uri="{FF2B5EF4-FFF2-40B4-BE49-F238E27FC236}">
                <a16:creationId xmlns:a16="http://schemas.microsoft.com/office/drawing/2014/main" id="{61B80D74-F025-4ECD-9CFB-6875D29CAC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3236296"/>
            <a:ext cx="5410200" cy="3621704"/>
          </a:xfrm>
          <a:prstGeom prst="rect">
            <a:avLst/>
          </a:prstGeom>
        </p:spPr>
      </p:pic>
      <p:sp>
        <p:nvSpPr>
          <p:cNvPr id="2" name="TextBox 1">
            <a:extLst>
              <a:ext uri="{FF2B5EF4-FFF2-40B4-BE49-F238E27FC236}">
                <a16:creationId xmlns:a16="http://schemas.microsoft.com/office/drawing/2014/main" id="{3FB3C9F3-567C-4608-AEAB-A08FCF14685A}"/>
              </a:ext>
            </a:extLst>
          </p:cNvPr>
          <p:cNvSpPr txBox="1"/>
          <p:nvPr/>
        </p:nvSpPr>
        <p:spPr>
          <a:xfrm>
            <a:off x="5334000" y="533400"/>
            <a:ext cx="3124200" cy="1569660"/>
          </a:xfrm>
          <a:prstGeom prst="rect">
            <a:avLst/>
          </a:prstGeom>
          <a:noFill/>
        </p:spPr>
        <p:txBody>
          <a:bodyPr wrap="square" rtlCol="0">
            <a:spAutoFit/>
          </a:bodyPr>
          <a:lstStyle/>
          <a:p>
            <a:pPr algn="ctr"/>
            <a:r>
              <a:rPr lang="en-US" sz="3200" dirty="0"/>
              <a:t>Fundación Facility Near </a:t>
            </a:r>
            <a:r>
              <a:rPr lang="en-US" sz="3200" dirty="0" err="1"/>
              <a:t>Meteti</a:t>
            </a:r>
            <a:endParaRPr lang="en-US" sz="3200" dirty="0"/>
          </a:p>
        </p:txBody>
      </p:sp>
      <p:sp>
        <p:nvSpPr>
          <p:cNvPr id="4" name="TextBox 3">
            <a:extLst>
              <a:ext uri="{FF2B5EF4-FFF2-40B4-BE49-F238E27FC236}">
                <a16:creationId xmlns:a16="http://schemas.microsoft.com/office/drawing/2014/main" id="{6B0E080A-6ED9-4B07-8451-F676306B7821}"/>
              </a:ext>
            </a:extLst>
          </p:cNvPr>
          <p:cNvSpPr txBox="1"/>
          <p:nvPr/>
        </p:nvSpPr>
        <p:spPr>
          <a:xfrm>
            <a:off x="990600" y="3429000"/>
            <a:ext cx="2209800" cy="584775"/>
          </a:xfrm>
          <a:prstGeom prst="rect">
            <a:avLst/>
          </a:prstGeom>
          <a:noFill/>
        </p:spPr>
        <p:txBody>
          <a:bodyPr wrap="square" rtlCol="0">
            <a:spAutoFit/>
          </a:bodyPr>
          <a:lstStyle/>
          <a:p>
            <a:r>
              <a:rPr lang="en-US" sz="3200" dirty="0"/>
              <a:t>Dormitory</a:t>
            </a:r>
          </a:p>
        </p:txBody>
      </p:sp>
      <p:sp>
        <p:nvSpPr>
          <p:cNvPr id="5" name="TextBox 4">
            <a:extLst>
              <a:ext uri="{FF2B5EF4-FFF2-40B4-BE49-F238E27FC236}">
                <a16:creationId xmlns:a16="http://schemas.microsoft.com/office/drawing/2014/main" id="{3EF16C87-A932-47A4-AFC0-36E64514DDE6}"/>
              </a:ext>
            </a:extLst>
          </p:cNvPr>
          <p:cNvSpPr txBox="1"/>
          <p:nvPr/>
        </p:nvSpPr>
        <p:spPr>
          <a:xfrm>
            <a:off x="571500" y="5867400"/>
            <a:ext cx="3047999" cy="523220"/>
          </a:xfrm>
          <a:prstGeom prst="rect">
            <a:avLst/>
          </a:prstGeom>
          <a:noFill/>
        </p:spPr>
        <p:txBody>
          <a:bodyPr wrap="square" rtlCol="0">
            <a:spAutoFit/>
          </a:bodyPr>
          <a:lstStyle/>
          <a:p>
            <a:r>
              <a:rPr lang="en-US" sz="2800" dirty="0"/>
              <a:t>Rain Water Storage</a:t>
            </a:r>
          </a:p>
        </p:txBody>
      </p:sp>
    </p:spTree>
    <p:extLst>
      <p:ext uri="{BB962C8B-B14F-4D97-AF65-F5344CB8AC3E}">
        <p14:creationId xmlns:p14="http://schemas.microsoft.com/office/powerpoint/2010/main" val="4138572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F0BAC4-86B2-4987-BD57-38BFA12D5B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32" y="3352801"/>
            <a:ext cx="5236163" cy="3505200"/>
          </a:xfrm>
          <a:prstGeom prst="rect">
            <a:avLst/>
          </a:prstGeom>
        </p:spPr>
      </p:pic>
      <p:pic>
        <p:nvPicPr>
          <p:cNvPr id="5" name="Picture 4">
            <a:extLst>
              <a:ext uri="{FF2B5EF4-FFF2-40B4-BE49-F238E27FC236}">
                <a16:creationId xmlns:a16="http://schemas.microsoft.com/office/drawing/2014/main" id="{80E4FFCA-D177-4771-9178-1C4C828359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875" r="9876" b="9774"/>
          <a:stretch/>
        </p:blipFill>
        <p:spPr>
          <a:xfrm rot="16200000">
            <a:off x="3763700" y="1477700"/>
            <a:ext cx="6866465" cy="3894134"/>
          </a:xfrm>
          <a:prstGeom prst="rect">
            <a:avLst/>
          </a:prstGeom>
        </p:spPr>
      </p:pic>
      <p:sp>
        <p:nvSpPr>
          <p:cNvPr id="2" name="TextBox 1">
            <a:extLst>
              <a:ext uri="{FF2B5EF4-FFF2-40B4-BE49-F238E27FC236}">
                <a16:creationId xmlns:a16="http://schemas.microsoft.com/office/drawing/2014/main" id="{844D99D9-48C5-4AD7-AE12-2B5835135AFA}"/>
              </a:ext>
            </a:extLst>
          </p:cNvPr>
          <p:cNvSpPr txBox="1"/>
          <p:nvPr/>
        </p:nvSpPr>
        <p:spPr>
          <a:xfrm>
            <a:off x="838200" y="762000"/>
            <a:ext cx="3733800" cy="2062103"/>
          </a:xfrm>
          <a:prstGeom prst="rect">
            <a:avLst/>
          </a:prstGeom>
          <a:noFill/>
        </p:spPr>
        <p:txBody>
          <a:bodyPr wrap="square" rtlCol="0">
            <a:spAutoFit/>
          </a:bodyPr>
          <a:lstStyle/>
          <a:p>
            <a:pPr algn="ctr"/>
            <a:r>
              <a:rPr lang="en-US" sz="3200" dirty="0"/>
              <a:t>Educational  and Training Garden</a:t>
            </a:r>
          </a:p>
          <a:p>
            <a:pPr algn="ctr"/>
            <a:r>
              <a:rPr lang="en-US" sz="3200" dirty="0"/>
              <a:t>at Fundación  Facility  near </a:t>
            </a:r>
            <a:r>
              <a:rPr lang="en-US" sz="3200" dirty="0" err="1"/>
              <a:t>Meteti</a:t>
            </a:r>
            <a:endParaRPr lang="en-US" sz="3200" dirty="0"/>
          </a:p>
        </p:txBody>
      </p:sp>
    </p:spTree>
    <p:extLst>
      <p:ext uri="{BB962C8B-B14F-4D97-AF65-F5344CB8AC3E}">
        <p14:creationId xmlns:p14="http://schemas.microsoft.com/office/powerpoint/2010/main" val="3547598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nama-darien-region-map.jpg"/>
          <p:cNvPicPr>
            <a:picLocks noChangeAspect="1"/>
          </p:cNvPicPr>
          <p:nvPr/>
        </p:nvPicPr>
        <p:blipFill>
          <a:blip r:embed="rId3" cstate="print"/>
          <a:srcRect l="55000"/>
          <a:stretch>
            <a:fillRect/>
          </a:stretch>
        </p:blipFill>
        <p:spPr>
          <a:xfrm>
            <a:off x="0" y="0"/>
            <a:ext cx="9144000" cy="6858000"/>
          </a:xfrm>
          <a:prstGeom prst="rect">
            <a:avLst/>
          </a:prstGeom>
          <a:ln>
            <a:solidFill>
              <a:schemeClr val="tx1"/>
            </a:solidFill>
          </a:ln>
        </p:spPr>
      </p:pic>
      <p:cxnSp>
        <p:nvCxnSpPr>
          <p:cNvPr id="17" name="Straight Arrow Connector 16"/>
          <p:cNvCxnSpPr>
            <a:stCxn id="19" idx="3"/>
          </p:cNvCxnSpPr>
          <p:nvPr/>
        </p:nvCxnSpPr>
        <p:spPr>
          <a:xfrm flipV="1">
            <a:off x="1447800" y="3429000"/>
            <a:ext cx="609600" cy="4132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0" y="3657600"/>
            <a:ext cx="1447800" cy="369332"/>
          </a:xfrm>
          <a:prstGeom prst="rect">
            <a:avLst/>
          </a:prstGeom>
          <a:noFill/>
          <a:ln w="28575">
            <a:solidFill>
              <a:schemeClr val="tx1"/>
            </a:solidFill>
          </a:ln>
        </p:spPr>
        <p:txBody>
          <a:bodyPr wrap="square" rtlCol="0">
            <a:spAutoFit/>
          </a:bodyPr>
          <a:lstStyle/>
          <a:p>
            <a:r>
              <a:rPr lang="en-US" dirty="0" err="1"/>
              <a:t>Sambu</a:t>
            </a:r>
            <a:r>
              <a:rPr lang="en-US" dirty="0"/>
              <a:t> River</a:t>
            </a:r>
          </a:p>
        </p:txBody>
      </p:sp>
      <p:sp>
        <p:nvSpPr>
          <p:cNvPr id="9" name="TextBox 8"/>
          <p:cNvSpPr txBox="1"/>
          <p:nvPr/>
        </p:nvSpPr>
        <p:spPr>
          <a:xfrm>
            <a:off x="533400" y="457200"/>
            <a:ext cx="914400" cy="369332"/>
          </a:xfrm>
          <a:prstGeom prst="rect">
            <a:avLst/>
          </a:prstGeom>
          <a:noFill/>
          <a:ln w="28575">
            <a:solidFill>
              <a:schemeClr val="tx1"/>
            </a:solidFill>
          </a:ln>
        </p:spPr>
        <p:txBody>
          <a:bodyPr wrap="square" rtlCol="0">
            <a:spAutoFit/>
          </a:bodyPr>
          <a:lstStyle/>
          <a:p>
            <a:r>
              <a:rPr lang="en-US" dirty="0" err="1">
                <a:latin typeface="Arial" pitchFamily="34" charset="0"/>
                <a:cs typeface="Arial" pitchFamily="34" charset="0"/>
              </a:rPr>
              <a:t>Zimba</a:t>
            </a:r>
            <a:endParaRPr lang="en-US" dirty="0">
              <a:latin typeface="Arial" pitchFamily="34" charset="0"/>
              <a:cs typeface="Arial" pitchFamily="34" charset="0"/>
            </a:endParaRPr>
          </a:p>
        </p:txBody>
      </p:sp>
      <p:cxnSp>
        <p:nvCxnSpPr>
          <p:cNvPr id="12" name="Straight Arrow Connector 11"/>
          <p:cNvCxnSpPr>
            <a:stCxn id="9" idx="3"/>
            <a:endCxn id="33" idx="2"/>
          </p:cNvCxnSpPr>
          <p:nvPr/>
        </p:nvCxnSpPr>
        <p:spPr>
          <a:xfrm flipV="1">
            <a:off x="1447800" y="441960"/>
            <a:ext cx="457200" cy="19990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67000" y="228600"/>
            <a:ext cx="1172116" cy="369332"/>
          </a:xfrm>
          <a:prstGeom prst="rect">
            <a:avLst/>
          </a:prstGeom>
          <a:solidFill>
            <a:srgbClr val="00B050"/>
          </a:solidFill>
          <a:ln w="28575">
            <a:solidFill>
              <a:schemeClr val="tx1"/>
            </a:solidFill>
          </a:ln>
        </p:spPr>
        <p:txBody>
          <a:bodyPr wrap="none" rtlCol="0">
            <a:spAutoFit/>
          </a:bodyPr>
          <a:lstStyle/>
          <a:p>
            <a:r>
              <a:rPr lang="en-US" dirty="0" err="1">
                <a:solidFill>
                  <a:schemeClr val="bg1"/>
                </a:solidFill>
                <a:cs typeface="Arial" pitchFamily="34" charset="0"/>
              </a:rPr>
              <a:t>Morti</a:t>
            </a:r>
            <a:r>
              <a:rPr lang="en-US" dirty="0">
                <a:solidFill>
                  <a:schemeClr val="bg1"/>
                </a:solidFill>
                <a:cs typeface="Arial" pitchFamily="34" charset="0"/>
              </a:rPr>
              <a:t> (25)</a:t>
            </a:r>
          </a:p>
        </p:txBody>
      </p:sp>
      <p:cxnSp>
        <p:nvCxnSpPr>
          <p:cNvPr id="18" name="Straight Arrow Connector 17"/>
          <p:cNvCxnSpPr>
            <a:stCxn id="15" idx="3"/>
          </p:cNvCxnSpPr>
          <p:nvPr/>
        </p:nvCxnSpPr>
        <p:spPr>
          <a:xfrm flipV="1">
            <a:off x="3839116" y="304800"/>
            <a:ext cx="504284" cy="1084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19200" y="2743200"/>
            <a:ext cx="2438400" cy="190500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143000" y="2667000"/>
            <a:ext cx="1066800" cy="685800"/>
          </a:xfrm>
          <a:prstGeom prst="ellipse">
            <a:avLst/>
          </a:prstGeom>
          <a:solidFill>
            <a:srgbClr val="FFD6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12-16</a:t>
            </a:r>
          </a:p>
        </p:txBody>
      </p:sp>
      <p:sp>
        <p:nvSpPr>
          <p:cNvPr id="26" name="Oval 25"/>
          <p:cNvSpPr/>
          <p:nvPr/>
        </p:nvSpPr>
        <p:spPr>
          <a:xfrm>
            <a:off x="3581400" y="914400"/>
            <a:ext cx="1026149"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17-18</a:t>
            </a:r>
          </a:p>
        </p:txBody>
      </p:sp>
      <p:sp>
        <p:nvSpPr>
          <p:cNvPr id="27" name="Oval 26"/>
          <p:cNvSpPr/>
          <p:nvPr/>
        </p:nvSpPr>
        <p:spPr>
          <a:xfrm>
            <a:off x="4191000" y="1447800"/>
            <a:ext cx="1066800" cy="533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19-24</a:t>
            </a:r>
          </a:p>
        </p:txBody>
      </p:sp>
      <p:sp>
        <p:nvSpPr>
          <p:cNvPr id="30" name="Oval 29"/>
          <p:cNvSpPr/>
          <p:nvPr/>
        </p:nvSpPr>
        <p:spPr>
          <a:xfrm>
            <a:off x="4343400" y="228600"/>
            <a:ext cx="76200" cy="121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334000" y="1676400"/>
            <a:ext cx="1295400" cy="4572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2,4-7,9</a:t>
            </a:r>
          </a:p>
        </p:txBody>
      </p:sp>
      <p:sp>
        <p:nvSpPr>
          <p:cNvPr id="32" name="Oval 31"/>
          <p:cNvSpPr/>
          <p:nvPr/>
        </p:nvSpPr>
        <p:spPr>
          <a:xfrm>
            <a:off x="4648200" y="2667000"/>
            <a:ext cx="2286000" cy="4572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1,3,8,10,11,26</a:t>
            </a:r>
          </a:p>
        </p:txBody>
      </p:sp>
      <p:sp>
        <p:nvSpPr>
          <p:cNvPr id="33" name="Oval 32"/>
          <p:cNvSpPr/>
          <p:nvPr/>
        </p:nvSpPr>
        <p:spPr>
          <a:xfrm>
            <a:off x="1905000" y="381000"/>
            <a:ext cx="76200" cy="121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176D50-49BC-49CA-9E0D-536E9C3F23D5}"/>
              </a:ext>
            </a:extLst>
          </p:cNvPr>
          <p:cNvSpPr txBox="1"/>
          <p:nvPr/>
        </p:nvSpPr>
        <p:spPr>
          <a:xfrm>
            <a:off x="76200" y="4746010"/>
            <a:ext cx="2133600" cy="1938992"/>
          </a:xfrm>
          <a:prstGeom prst="rect">
            <a:avLst/>
          </a:prstGeom>
          <a:noFill/>
        </p:spPr>
        <p:txBody>
          <a:bodyPr wrap="square" rtlCol="0">
            <a:spAutoFit/>
          </a:bodyPr>
          <a:lstStyle/>
          <a:p>
            <a:r>
              <a:rPr lang="en-US" sz="2400" dirty="0"/>
              <a:t>Approximate location of 26 Darien</a:t>
            </a:r>
          </a:p>
          <a:p>
            <a:r>
              <a:rPr lang="en-US" sz="2400" dirty="0"/>
              <a:t>Schools and Communities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nama-darien-region-map.jpg"/>
          <p:cNvPicPr>
            <a:picLocks noChangeAspect="1"/>
          </p:cNvPicPr>
          <p:nvPr/>
        </p:nvPicPr>
        <p:blipFill>
          <a:blip r:embed="rId3" cstate="print"/>
          <a:srcRect l="55000"/>
          <a:stretch>
            <a:fillRect/>
          </a:stretch>
        </p:blipFill>
        <p:spPr>
          <a:xfrm>
            <a:off x="0" y="0"/>
            <a:ext cx="9144000" cy="6858000"/>
          </a:xfrm>
          <a:prstGeom prst="rect">
            <a:avLst/>
          </a:prstGeom>
          <a:ln>
            <a:solidFill>
              <a:schemeClr val="tx1"/>
            </a:solidFill>
          </a:ln>
        </p:spPr>
      </p:pic>
      <p:sp>
        <p:nvSpPr>
          <p:cNvPr id="3" name="TextBox 2">
            <a:extLst>
              <a:ext uri="{FF2B5EF4-FFF2-40B4-BE49-F238E27FC236}">
                <a16:creationId xmlns:a16="http://schemas.microsoft.com/office/drawing/2014/main" id="{1712C646-AE11-4DCA-9CAC-A8F3FD1DB3C5}"/>
              </a:ext>
            </a:extLst>
          </p:cNvPr>
          <p:cNvSpPr txBox="1"/>
          <p:nvPr/>
        </p:nvSpPr>
        <p:spPr>
          <a:xfrm flipH="1">
            <a:off x="2766059" y="264468"/>
            <a:ext cx="1021081" cy="461665"/>
          </a:xfrm>
          <a:prstGeom prst="rect">
            <a:avLst/>
          </a:prstGeom>
          <a:noFill/>
          <a:ln>
            <a:solidFill>
              <a:schemeClr val="tx1"/>
            </a:solidFill>
          </a:ln>
        </p:spPr>
        <p:txBody>
          <a:bodyPr wrap="square" rtlCol="0">
            <a:spAutoFit/>
          </a:bodyPr>
          <a:lstStyle/>
          <a:p>
            <a:r>
              <a:rPr lang="en-US" sz="2400" dirty="0" err="1"/>
              <a:t>Meteti</a:t>
            </a:r>
            <a:endParaRPr lang="en-US" sz="2400" dirty="0"/>
          </a:p>
        </p:txBody>
      </p:sp>
      <p:sp>
        <p:nvSpPr>
          <p:cNvPr id="5" name="TextBox 4">
            <a:extLst>
              <a:ext uri="{FF2B5EF4-FFF2-40B4-BE49-F238E27FC236}">
                <a16:creationId xmlns:a16="http://schemas.microsoft.com/office/drawing/2014/main" id="{0282EA69-0B72-4D52-80C6-B364FF2B4675}"/>
              </a:ext>
            </a:extLst>
          </p:cNvPr>
          <p:cNvSpPr txBox="1"/>
          <p:nvPr/>
        </p:nvSpPr>
        <p:spPr>
          <a:xfrm>
            <a:off x="4724400" y="1066800"/>
            <a:ext cx="1295400" cy="830997"/>
          </a:xfrm>
          <a:prstGeom prst="rect">
            <a:avLst/>
          </a:prstGeom>
          <a:noFill/>
          <a:ln>
            <a:solidFill>
              <a:schemeClr val="tx1"/>
            </a:solidFill>
          </a:ln>
        </p:spPr>
        <p:txBody>
          <a:bodyPr wrap="square" rtlCol="0">
            <a:spAutoFit/>
          </a:bodyPr>
          <a:lstStyle/>
          <a:p>
            <a:r>
              <a:rPr lang="en-US" sz="2400" dirty="0"/>
              <a:t>Alto Playona</a:t>
            </a:r>
          </a:p>
        </p:txBody>
      </p:sp>
      <p:cxnSp>
        <p:nvCxnSpPr>
          <p:cNvPr id="6" name="Straight Arrow Connector 5">
            <a:extLst>
              <a:ext uri="{FF2B5EF4-FFF2-40B4-BE49-F238E27FC236}">
                <a16:creationId xmlns:a16="http://schemas.microsoft.com/office/drawing/2014/main" id="{EA0FEA2D-477E-4FDE-B68A-EDFDCA2381A6}"/>
              </a:ext>
            </a:extLst>
          </p:cNvPr>
          <p:cNvCxnSpPr>
            <a:cxnSpLocks/>
          </p:cNvCxnSpPr>
          <p:nvPr/>
        </p:nvCxnSpPr>
        <p:spPr>
          <a:xfrm flipH="1">
            <a:off x="3276600" y="726133"/>
            <a:ext cx="76200" cy="41686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F24E35C-8304-451E-876B-6EA02885A2A8}"/>
              </a:ext>
            </a:extLst>
          </p:cNvPr>
          <p:cNvCxnSpPr/>
          <p:nvPr/>
        </p:nvCxnSpPr>
        <p:spPr>
          <a:xfrm flipH="1" flipV="1">
            <a:off x="4114800" y="1371600"/>
            <a:ext cx="609600" cy="15240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E1FE349-802C-48CD-9FA1-43BA09CD2D98}"/>
              </a:ext>
            </a:extLst>
          </p:cNvPr>
          <p:cNvSpPr txBox="1"/>
          <p:nvPr/>
        </p:nvSpPr>
        <p:spPr>
          <a:xfrm>
            <a:off x="76200" y="4953000"/>
            <a:ext cx="2480733" cy="1815882"/>
          </a:xfrm>
          <a:prstGeom prst="rect">
            <a:avLst/>
          </a:prstGeom>
          <a:noFill/>
        </p:spPr>
        <p:txBody>
          <a:bodyPr wrap="square" rtlCol="0">
            <a:spAutoFit/>
          </a:bodyPr>
          <a:lstStyle/>
          <a:p>
            <a:r>
              <a:rPr lang="en-US" sz="2800" dirty="0"/>
              <a:t>Approximate location of Alto Playona w.r.t.</a:t>
            </a:r>
          </a:p>
          <a:p>
            <a:r>
              <a:rPr lang="en-US" sz="2800" dirty="0" err="1"/>
              <a:t>Meteti</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2074</TotalTime>
  <Words>1000</Words>
  <Application>Microsoft Office PowerPoint</Application>
  <PresentationFormat>On-screen Show (4:3)</PresentationFormat>
  <Paragraphs>160</Paragraphs>
  <Slides>37</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H. Powers</dc:creator>
  <cp:lastModifiedBy>Michael H. Powera</cp:lastModifiedBy>
  <cp:revision>144</cp:revision>
  <dcterms:created xsi:type="dcterms:W3CDTF">2014-01-21T04:54:22Z</dcterms:created>
  <dcterms:modified xsi:type="dcterms:W3CDTF">2017-10-09T18:27:30Z</dcterms:modified>
</cp:coreProperties>
</file>