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288" r:id="rId3"/>
    <p:sldId id="293" r:id="rId4"/>
    <p:sldId id="304" r:id="rId5"/>
    <p:sldId id="294" r:id="rId6"/>
    <p:sldId id="312" r:id="rId7"/>
    <p:sldId id="314" r:id="rId8"/>
    <p:sldId id="313" r:id="rId9"/>
    <p:sldId id="315" r:id="rId10"/>
    <p:sldId id="319" r:id="rId11"/>
    <p:sldId id="323" r:id="rId12"/>
    <p:sldId id="292" r:id="rId13"/>
    <p:sldId id="326" r:id="rId14"/>
    <p:sldId id="327" r:id="rId15"/>
    <p:sldId id="330" r:id="rId16"/>
    <p:sldId id="33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9469-2B11-4A42-97FA-044F8835B881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BD25D-E9F1-4F45-A954-BC4A91AC5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BD25D-E9F1-4F45-A954-BC4A91AC54E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introduces the</a:t>
            </a:r>
            <a:r>
              <a:rPr lang="en-US" baseline="0" dirty="0"/>
              <a:t> Foundation for the Children of Darien, its mission, and why a water filtration project is Darien is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BD25D-E9F1-4F45-A954-BC4A91AC54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</a:t>
            </a:r>
            <a:r>
              <a:rPr lang="en-US" baseline="0" dirty="0"/>
              <a:t> shows some specifics of the PWP 2016.  The slide illustrates that a large number of people are to be impacted by the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BD25D-E9F1-4F45-A954-BC4A91AC54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</a:t>
            </a:r>
            <a:r>
              <a:rPr lang="en-US" baseline="0" dirty="0"/>
              <a:t> shows the location of the 26 nutrition sites involved in the PWP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BD25D-E9F1-4F45-A954-BC4A91AC54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BD25D-E9F1-4F45-A954-BC4A91AC54E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</a:t>
            </a:r>
            <a:r>
              <a:rPr lang="en-US" baseline="0" dirty="0"/>
              <a:t> shows the location of one of the 26 nutrition sites involved in the PWP 2016 and the fact that it is accessed via the </a:t>
            </a:r>
            <a:r>
              <a:rPr lang="en-US" baseline="0" dirty="0" err="1"/>
              <a:t>Sambu</a:t>
            </a:r>
            <a:r>
              <a:rPr lang="en-US" baseline="0" dirty="0"/>
              <a:t> River.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BD25D-E9F1-4F45-A954-BC4A91AC54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8C4-22DF-4F09-B40A-812DE681D8F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68C4-22DF-4F09-B40A-812DE681D8FD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C2B9D-0627-4E6D-9DAE-A1152D3E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nama 1.jpg"/>
          <p:cNvPicPr>
            <a:picLocks noChangeAspect="1"/>
          </p:cNvPicPr>
          <p:nvPr/>
        </p:nvPicPr>
        <p:blipFill>
          <a:blip r:embed="rId3" cstate="print"/>
          <a:srcRect b="8756"/>
          <a:stretch>
            <a:fillRect/>
          </a:stretch>
        </p:blipFill>
        <p:spPr>
          <a:xfrm>
            <a:off x="4876800" y="3581400"/>
            <a:ext cx="4104594" cy="30656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7886" y="4343400"/>
            <a:ext cx="39196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RF Global Grant</a:t>
            </a:r>
          </a:p>
          <a:p>
            <a:pPr algn="ctr"/>
            <a:r>
              <a:rPr lang="en-US" sz="4000" dirty="0">
                <a:latin typeface="Arial" pitchFamily="34" charset="0"/>
                <a:cs typeface="Arial" pitchFamily="34" charset="0"/>
              </a:rPr>
              <a:t>and beyond…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800" y="1734472"/>
            <a:ext cx="8534400" cy="175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Joint RD 6080 and 4240 and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Fundación Pro Niño's de Darién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Panama Water Project - 2017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57FAAF-F0AD-492C-AC61-36F52E4B9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676400" cy="167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7193C8-9FC4-4A67-97B3-BBBFF257F9CC}"/>
              </a:ext>
            </a:extLst>
          </p:cNvPr>
          <p:cNvSpPr txBox="1"/>
          <p:nvPr/>
        </p:nvSpPr>
        <p:spPr>
          <a:xfrm>
            <a:off x="1636270" y="248572"/>
            <a:ext cx="494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Service Above Self</a:t>
            </a:r>
          </a:p>
        </p:txBody>
      </p:sp>
      <p:pic>
        <p:nvPicPr>
          <p:cNvPr id="9" name="Picture 8" descr="Fundacion Pro Ninos de Darien.jpg">
            <a:extLst>
              <a:ext uri="{FF2B5EF4-FFF2-40B4-BE49-F238E27FC236}">
                <a16:creationId xmlns:a16="http://schemas.microsoft.com/office/drawing/2014/main" id="{DBF730AC-6A74-4C18-A1C5-E13B0DD866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6756" y="25400"/>
            <a:ext cx="2681111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9EC3-C166-4F0C-B9BD-1A835B707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8481" y="3305271"/>
            <a:ext cx="4225810" cy="2828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B3C64-9939-4EE2-9EF7-29D93A196D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7"/>
          <a:stretch/>
        </p:blipFill>
        <p:spPr>
          <a:xfrm rot="16200000">
            <a:off x="2461947" y="322749"/>
            <a:ext cx="4267200" cy="3621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BFCFFB-372A-4CF5-BC4F-78C5D39898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2400" y="3423332"/>
            <a:ext cx="4114800" cy="2754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4F03B1-650B-4ACD-A356-D93AA31811A8}"/>
              </a:ext>
            </a:extLst>
          </p:cNvPr>
          <p:cNvSpPr txBox="1"/>
          <p:nvPr/>
        </p:nvSpPr>
        <p:spPr>
          <a:xfrm>
            <a:off x="2828848" y="4275667"/>
            <a:ext cx="3543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LifeStraw Community</a:t>
            </a:r>
          </a:p>
          <a:p>
            <a:pPr algn="ctr"/>
            <a:r>
              <a:rPr lang="en-US" sz="2800" dirty="0"/>
              <a:t>Filtration Unit (LCFU)</a:t>
            </a:r>
          </a:p>
          <a:p>
            <a:pPr algn="ctr"/>
            <a:r>
              <a:rPr lang="en-US" sz="2800" dirty="0"/>
              <a:t>assembly at              Alto Playona</a:t>
            </a:r>
          </a:p>
        </p:txBody>
      </p:sp>
    </p:spTree>
    <p:extLst>
      <p:ext uri="{BB962C8B-B14F-4D97-AF65-F5344CB8AC3E}">
        <p14:creationId xmlns:p14="http://schemas.microsoft.com/office/powerpoint/2010/main" val="423684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FDFFE-CAB0-40AD-9E74-B8265E4D0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3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E418DD-B7D3-421B-8C87-1D01C1D5103A}"/>
              </a:ext>
            </a:extLst>
          </p:cNvPr>
          <p:cNvSpPr txBox="1"/>
          <p:nvPr/>
        </p:nvSpPr>
        <p:spPr>
          <a:xfrm>
            <a:off x="304800" y="457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Team Panama with school children of  Alto Playona</a:t>
            </a:r>
          </a:p>
        </p:txBody>
      </p:sp>
    </p:spTree>
    <p:extLst>
      <p:ext uri="{BB962C8B-B14F-4D97-AF65-F5344CB8AC3E}">
        <p14:creationId xmlns:p14="http://schemas.microsoft.com/office/powerpoint/2010/main" val="195180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ama-darien-region-map.jpg"/>
          <p:cNvPicPr>
            <a:picLocks noChangeAspect="1"/>
          </p:cNvPicPr>
          <p:nvPr/>
        </p:nvPicPr>
        <p:blipFill>
          <a:blip r:embed="rId3" cstate="print"/>
          <a:srcRect l="55000"/>
          <a:stretch>
            <a:fillRect/>
          </a:stretch>
        </p:blipFill>
        <p:spPr>
          <a:xfrm>
            <a:off x="0" y="2620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05200" y="609600"/>
            <a:ext cx="914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Meteti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D46787-33A6-402F-848F-CA5D7EB30B7D}"/>
              </a:ext>
            </a:extLst>
          </p:cNvPr>
          <p:cNvCxnSpPr>
            <a:cxnSpLocks/>
          </p:cNvCxnSpPr>
          <p:nvPr/>
        </p:nvCxnSpPr>
        <p:spPr>
          <a:xfrm flipH="1">
            <a:off x="3276600" y="794266"/>
            <a:ext cx="228600" cy="3926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78BDD8-CBB0-42AE-9F4A-241E499FF59E}"/>
              </a:ext>
            </a:extLst>
          </p:cNvPr>
          <p:cNvSpPr txBox="1"/>
          <p:nvPr/>
        </p:nvSpPr>
        <p:spPr>
          <a:xfrm>
            <a:off x="647700" y="378767"/>
            <a:ext cx="1219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Palmira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B505DFB-8F6A-42AF-ABCB-76E0CBA9D011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866900" y="479168"/>
            <a:ext cx="571500" cy="13043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DB101E-5F37-437C-A95B-5F043B28DF2F}"/>
              </a:ext>
            </a:extLst>
          </p:cNvPr>
          <p:cNvSpPr txBox="1"/>
          <p:nvPr/>
        </p:nvSpPr>
        <p:spPr>
          <a:xfrm>
            <a:off x="152400" y="4953000"/>
            <a:ext cx="220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Approximate location  of </a:t>
            </a:r>
            <a:r>
              <a:rPr lang="en-US" sz="2800" dirty="0" err="1"/>
              <a:t>Plamira</a:t>
            </a:r>
            <a:r>
              <a:rPr lang="en-US" sz="2800" dirty="0"/>
              <a:t> w.r.t.</a:t>
            </a:r>
          </a:p>
          <a:p>
            <a:r>
              <a:rPr lang="en-US" sz="2800" dirty="0" err="1"/>
              <a:t>Meteti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9884C-A96B-42D9-A335-466979A7DD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81ADC6-32C8-4C47-BD51-04A70B445A80}"/>
              </a:ext>
            </a:extLst>
          </p:cNvPr>
          <p:cNvSpPr txBox="1"/>
          <p:nvPr/>
        </p:nvSpPr>
        <p:spPr>
          <a:xfrm>
            <a:off x="685800" y="54864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Students welcome Team</a:t>
            </a:r>
          </a:p>
          <a:p>
            <a:r>
              <a:rPr lang="en-US" sz="2800" dirty="0">
                <a:solidFill>
                  <a:schemeClr val="bg1"/>
                </a:solidFill>
              </a:rPr>
              <a:t>Panama to Palmira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413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08E95-FCF4-42AA-82B6-6AA6D38F0C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2" r="28889" b="10555"/>
          <a:stretch/>
        </p:blipFill>
        <p:spPr>
          <a:xfrm rot="16200000">
            <a:off x="-1150471" y="1167403"/>
            <a:ext cx="4908674" cy="2607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6EA75F-DBC3-4D87-8DCF-EC59AE9B6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48200" cy="3111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03E7FD-FB8A-41A2-9217-0910B7CD5C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9"/>
          <a:stretch/>
        </p:blipFill>
        <p:spPr>
          <a:xfrm>
            <a:off x="-1" y="2895600"/>
            <a:ext cx="9144001" cy="3938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462FE0-E7B6-4BB6-81AC-9A93BCE181DD}"/>
              </a:ext>
            </a:extLst>
          </p:cNvPr>
          <p:cNvSpPr txBox="1"/>
          <p:nvPr/>
        </p:nvSpPr>
        <p:spPr>
          <a:xfrm>
            <a:off x="2607733" y="117438"/>
            <a:ext cx="18880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LCFU Assembly and Training at Palmira School</a:t>
            </a:r>
          </a:p>
        </p:txBody>
      </p:sp>
    </p:spTree>
    <p:extLst>
      <p:ext uri="{BB962C8B-B14F-4D97-AF65-F5344CB8AC3E}">
        <p14:creationId xmlns:p14="http://schemas.microsoft.com/office/powerpoint/2010/main" val="375705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31724A-FBF5-4AFE-B799-E1380B2A1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CF048-7195-4716-A08E-E892D163A888}"/>
              </a:ext>
            </a:extLst>
          </p:cNvPr>
          <p:cNvSpPr txBox="1"/>
          <p:nvPr/>
        </p:nvSpPr>
        <p:spPr>
          <a:xfrm>
            <a:off x="3505200" y="5481472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Team Panama with parents and children at Palmira</a:t>
            </a:r>
          </a:p>
        </p:txBody>
      </p:sp>
    </p:spTree>
    <p:extLst>
      <p:ext uri="{BB962C8B-B14F-4D97-AF65-F5344CB8AC3E}">
        <p14:creationId xmlns:p14="http://schemas.microsoft.com/office/powerpoint/2010/main" val="210195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91B2F8-1D60-472C-9A68-D0B75BC0A197}"/>
              </a:ext>
            </a:extLst>
          </p:cNvPr>
          <p:cNvSpPr txBox="1"/>
          <p:nvPr/>
        </p:nvSpPr>
        <p:spPr>
          <a:xfrm>
            <a:off x="76200" y="1600200"/>
            <a:ext cx="891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Thank you District 6080.</a:t>
            </a:r>
          </a:p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We could not have done it without you!</a:t>
            </a:r>
          </a:p>
          <a:p>
            <a:pPr algn="ctr"/>
            <a:endParaRPr lang="en-US" sz="5400" b="1" dirty="0">
              <a:latin typeface="Comic Sans MS" panose="030F0702030302020204" pitchFamily="66" charset="0"/>
            </a:endParaRPr>
          </a:p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The people of Panama thank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44443-3104-4DA3-AC28-554568789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676400" cy="167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4C8F9A-86BA-4830-888C-04934911A2EB}"/>
              </a:ext>
            </a:extLst>
          </p:cNvPr>
          <p:cNvSpPr/>
          <p:nvPr/>
        </p:nvSpPr>
        <p:spPr>
          <a:xfrm>
            <a:off x="1701800" y="290205"/>
            <a:ext cx="48745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Service Above Self</a:t>
            </a:r>
          </a:p>
        </p:txBody>
      </p:sp>
      <p:pic>
        <p:nvPicPr>
          <p:cNvPr id="6" name="Picture 5" descr="Fundacion Pro Ninos de Darien.jpg">
            <a:extLst>
              <a:ext uri="{FF2B5EF4-FFF2-40B4-BE49-F238E27FC236}">
                <a16:creationId xmlns:a16="http://schemas.microsoft.com/office/drawing/2014/main" id="{6A02D3B5-B206-40E9-B7EB-51471E8BA2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6756" y="25400"/>
            <a:ext cx="2681111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9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acion Pro Ninos de Dar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" y="228600"/>
            <a:ext cx="3951111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362200"/>
            <a:ext cx="746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Fundación Pro Niño's de Darien (FPND) is a non-profit organization in Darien Provence, Panama, whose primary mission is to reduce child malnutrition through interrelated activities: nutrition, health, education, early childhood development, farming production and community development.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lack of clean, potable water in schools, nutrition sites, and communities-at-large,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requires nearly all residents to drink untreated water obtained directly from a near-by river.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undacion Pro Ninos de Dari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" y="228600"/>
            <a:ext cx="3951111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590800"/>
            <a:ext cx="746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 Fundación Pro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en-US" sz="2400" dirty="0" err="1">
                <a:latin typeface="Arial"/>
                <a:cs typeface="Arial"/>
              </a:rPr>
              <a:t>ñ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Darién (FPND) has identified 26 communities in Darien as points of focus for the Panamanian Water Project (PWP).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These communities are designated as nutrition sites and there is a school present at each site with a combined school population of about 1800.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These 26 communities have a total population of 7200, hence, 7200 secondary beneficiaries.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ama-darien-region-map.jpg"/>
          <p:cNvPicPr>
            <a:picLocks noChangeAspect="1"/>
          </p:cNvPicPr>
          <p:nvPr/>
        </p:nvPicPr>
        <p:blipFill>
          <a:blip r:embed="rId3" cstate="print"/>
          <a:srcRect l="5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>
            <a:stCxn id="19" idx="3"/>
          </p:cNvCxnSpPr>
          <p:nvPr/>
        </p:nvCxnSpPr>
        <p:spPr>
          <a:xfrm flipV="1">
            <a:off x="1447800" y="3429000"/>
            <a:ext cx="609600" cy="4132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3657600"/>
            <a:ext cx="1447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Sambu</a:t>
            </a:r>
            <a:r>
              <a:rPr lang="en-US" dirty="0"/>
              <a:t> River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57200"/>
            <a:ext cx="914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Zimba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9" idx="3"/>
            <a:endCxn id="33" idx="2"/>
          </p:cNvCxnSpPr>
          <p:nvPr/>
        </p:nvCxnSpPr>
        <p:spPr>
          <a:xfrm flipV="1">
            <a:off x="1447800" y="441960"/>
            <a:ext cx="457200" cy="1999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7000" y="228600"/>
            <a:ext cx="1172116" cy="36933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Morti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(25)</a:t>
            </a:r>
          </a:p>
        </p:txBody>
      </p:sp>
      <p:cxnSp>
        <p:nvCxnSpPr>
          <p:cNvPr id="18" name="Straight Arrow Connector 17"/>
          <p:cNvCxnSpPr>
            <a:stCxn id="15" idx="3"/>
          </p:cNvCxnSpPr>
          <p:nvPr/>
        </p:nvCxnSpPr>
        <p:spPr>
          <a:xfrm flipV="1">
            <a:off x="3839116" y="304800"/>
            <a:ext cx="504284" cy="1084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19200" y="2743200"/>
            <a:ext cx="2438400" cy="19050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143000" y="2667000"/>
            <a:ext cx="1066800" cy="685800"/>
          </a:xfrm>
          <a:prstGeom prst="ellipse">
            <a:avLst/>
          </a:prstGeom>
          <a:solidFill>
            <a:srgbClr val="FFD6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12-16</a:t>
            </a:r>
          </a:p>
        </p:txBody>
      </p:sp>
      <p:sp>
        <p:nvSpPr>
          <p:cNvPr id="26" name="Oval 25"/>
          <p:cNvSpPr/>
          <p:nvPr/>
        </p:nvSpPr>
        <p:spPr>
          <a:xfrm>
            <a:off x="3581400" y="914400"/>
            <a:ext cx="1026149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17-18</a:t>
            </a:r>
          </a:p>
        </p:txBody>
      </p:sp>
      <p:sp>
        <p:nvSpPr>
          <p:cNvPr id="27" name="Oval 26"/>
          <p:cNvSpPr/>
          <p:nvPr/>
        </p:nvSpPr>
        <p:spPr>
          <a:xfrm>
            <a:off x="4191000" y="1447800"/>
            <a:ext cx="1066800" cy="53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19-24</a:t>
            </a:r>
          </a:p>
        </p:txBody>
      </p:sp>
      <p:sp>
        <p:nvSpPr>
          <p:cNvPr id="30" name="Oval 29"/>
          <p:cNvSpPr/>
          <p:nvPr/>
        </p:nvSpPr>
        <p:spPr>
          <a:xfrm>
            <a:off x="4343400" y="228600"/>
            <a:ext cx="76200" cy="121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34000" y="1676400"/>
            <a:ext cx="12954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2,4-7,9</a:t>
            </a:r>
          </a:p>
        </p:txBody>
      </p:sp>
      <p:sp>
        <p:nvSpPr>
          <p:cNvPr id="32" name="Oval 31"/>
          <p:cNvSpPr/>
          <p:nvPr/>
        </p:nvSpPr>
        <p:spPr>
          <a:xfrm>
            <a:off x="4648200" y="2667000"/>
            <a:ext cx="22860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1,3,8,10,11,26</a:t>
            </a:r>
          </a:p>
        </p:txBody>
      </p:sp>
      <p:sp>
        <p:nvSpPr>
          <p:cNvPr id="33" name="Oval 32"/>
          <p:cNvSpPr/>
          <p:nvPr/>
        </p:nvSpPr>
        <p:spPr>
          <a:xfrm>
            <a:off x="1905000" y="381000"/>
            <a:ext cx="76200" cy="1219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76D50-49BC-49CA-9E0D-536E9C3F23D5}"/>
              </a:ext>
            </a:extLst>
          </p:cNvPr>
          <p:cNvSpPr txBox="1"/>
          <p:nvPr/>
        </p:nvSpPr>
        <p:spPr>
          <a:xfrm>
            <a:off x="76200" y="474601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Approximate location of 26 Darien</a:t>
            </a:r>
          </a:p>
          <a:p>
            <a:r>
              <a:rPr lang="en-US" sz="2400" dirty="0"/>
              <a:t>Schools and Communities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ama-darien-region-map.jpg"/>
          <p:cNvPicPr>
            <a:picLocks noChangeAspect="1"/>
          </p:cNvPicPr>
          <p:nvPr/>
        </p:nvPicPr>
        <p:blipFill>
          <a:blip r:embed="rId3" cstate="print"/>
          <a:srcRect l="55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12C646-AE11-4DCA-9CAC-A8F3FD1DB3C5}"/>
              </a:ext>
            </a:extLst>
          </p:cNvPr>
          <p:cNvSpPr txBox="1"/>
          <p:nvPr/>
        </p:nvSpPr>
        <p:spPr>
          <a:xfrm flipH="1">
            <a:off x="2766059" y="264468"/>
            <a:ext cx="102108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Meteti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2EA69-0B72-4D52-80C6-B364FF2B4675}"/>
              </a:ext>
            </a:extLst>
          </p:cNvPr>
          <p:cNvSpPr txBox="1"/>
          <p:nvPr/>
        </p:nvSpPr>
        <p:spPr>
          <a:xfrm>
            <a:off x="4724400" y="1066800"/>
            <a:ext cx="1295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Alto Playona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0FEA2D-477E-4FDE-B68A-EDFDCA2381A6}"/>
              </a:ext>
            </a:extLst>
          </p:cNvPr>
          <p:cNvCxnSpPr>
            <a:cxnSpLocks/>
          </p:cNvCxnSpPr>
          <p:nvPr/>
        </p:nvCxnSpPr>
        <p:spPr>
          <a:xfrm flipH="1">
            <a:off x="3276600" y="726133"/>
            <a:ext cx="76200" cy="41686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24E35C-8304-451E-876B-6EA02885A2A8}"/>
              </a:ext>
            </a:extLst>
          </p:cNvPr>
          <p:cNvCxnSpPr/>
          <p:nvPr/>
        </p:nvCxnSpPr>
        <p:spPr>
          <a:xfrm flipH="1" flipV="1">
            <a:off x="4114800" y="1371600"/>
            <a:ext cx="609600" cy="15240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E1FE349-802C-48CD-9FA1-43BA09CD2D98}"/>
              </a:ext>
            </a:extLst>
          </p:cNvPr>
          <p:cNvSpPr txBox="1"/>
          <p:nvPr/>
        </p:nvSpPr>
        <p:spPr>
          <a:xfrm>
            <a:off x="76200" y="4953000"/>
            <a:ext cx="24807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Approximate location of Alto Playona w.r.t.</a:t>
            </a:r>
          </a:p>
          <a:p>
            <a:r>
              <a:rPr lang="en-US" sz="2800" dirty="0" err="1"/>
              <a:t>Meteti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63C90D-4369-46C4-9CFF-3C74DEE524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19555" y="1133555"/>
            <a:ext cx="6857999" cy="45908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5E144F-3FCD-4C1B-92AB-9DB5E897EE7E}"/>
              </a:ext>
            </a:extLst>
          </p:cNvPr>
          <p:cNvSpPr txBox="1"/>
          <p:nvPr/>
        </p:nvSpPr>
        <p:spPr>
          <a:xfrm>
            <a:off x="457200" y="2133600"/>
            <a:ext cx="358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Road to the</a:t>
            </a:r>
          </a:p>
          <a:p>
            <a:pPr algn="ctr"/>
            <a:r>
              <a:rPr lang="en-US" sz="3600" dirty="0" err="1"/>
              <a:t>Chucunaque</a:t>
            </a:r>
            <a:endParaRPr lang="en-US" sz="3600" dirty="0"/>
          </a:p>
          <a:p>
            <a:pPr algn="ctr"/>
            <a:r>
              <a:rPr lang="en-US" sz="3600" dirty="0"/>
              <a:t> River</a:t>
            </a:r>
          </a:p>
        </p:txBody>
      </p:sp>
    </p:spTree>
    <p:extLst>
      <p:ext uri="{BB962C8B-B14F-4D97-AF65-F5344CB8AC3E}">
        <p14:creationId xmlns:p14="http://schemas.microsoft.com/office/powerpoint/2010/main" val="416952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BBDB8B-BDCD-485F-9D68-DD8088FE5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59C6FD-30F8-4DCC-94EC-D6F81B49FFED}"/>
              </a:ext>
            </a:extLst>
          </p:cNvPr>
          <p:cNvSpPr txBox="1"/>
          <p:nvPr/>
        </p:nvSpPr>
        <p:spPr>
          <a:xfrm>
            <a:off x="1371600" y="5334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River Transportation on the Rio </a:t>
            </a:r>
            <a:r>
              <a:rPr lang="en-US" sz="3600" dirty="0" err="1">
                <a:solidFill>
                  <a:schemeClr val="bg1"/>
                </a:solidFill>
              </a:rPr>
              <a:t>Chucunaque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7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98D458-1B0C-48D3-946A-20161A0B84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1D7E32-CE4E-4AF3-A716-77E8F29A6A40}"/>
              </a:ext>
            </a:extLst>
          </p:cNvPr>
          <p:cNvSpPr txBox="1"/>
          <p:nvPr/>
        </p:nvSpPr>
        <p:spPr>
          <a:xfrm>
            <a:off x="1402081" y="5288281"/>
            <a:ext cx="454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Wash Day at Alto Playona</a:t>
            </a:r>
          </a:p>
        </p:txBody>
      </p:sp>
    </p:spTree>
    <p:extLst>
      <p:ext uri="{BB962C8B-B14F-4D97-AF65-F5344CB8AC3E}">
        <p14:creationId xmlns:p14="http://schemas.microsoft.com/office/powerpoint/2010/main" val="1409952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7445B-D1C8-4E1F-87DB-63A77C777B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A33C45-2243-4328-9B57-9A94F5B6476F}"/>
              </a:ext>
            </a:extLst>
          </p:cNvPr>
          <p:cNvSpPr txBox="1"/>
          <p:nvPr/>
        </p:nvSpPr>
        <p:spPr>
          <a:xfrm>
            <a:off x="685800" y="304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3200" dirty="0"/>
              <a:t>new</a:t>
            </a:r>
            <a:r>
              <a:rPr lang="en-US" sz="2800" dirty="0"/>
              <a:t> and the old at  Alto Playona</a:t>
            </a:r>
          </a:p>
        </p:txBody>
      </p:sp>
    </p:spTree>
    <p:extLst>
      <p:ext uri="{BB962C8B-B14F-4D97-AF65-F5344CB8AC3E}">
        <p14:creationId xmlns:p14="http://schemas.microsoft.com/office/powerpoint/2010/main" val="1477748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411</Words>
  <Application>Microsoft Office PowerPoint</Application>
  <PresentationFormat>On-screen Show (4:3)</PresentationFormat>
  <Paragraphs>61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H. Powers</dc:creator>
  <cp:lastModifiedBy>Michael H. Powera</cp:lastModifiedBy>
  <cp:revision>146</cp:revision>
  <dcterms:created xsi:type="dcterms:W3CDTF">2014-01-21T04:54:22Z</dcterms:created>
  <dcterms:modified xsi:type="dcterms:W3CDTF">2017-10-09T18:37:36Z</dcterms:modified>
</cp:coreProperties>
</file>